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Arimo"/>
      <p:bold r:id="rId23"/>
      <p:boldItalic r:id="rId24"/>
    </p:embeddedFont>
    <p:embeddedFont>
      <p:font typeface="Merriweather"/>
      <p:regular r:id="rId25"/>
      <p:bold r:id="rId26"/>
      <p:italic r:id="rId27"/>
      <p:boldItalic r:id="rId28"/>
    </p:embeddedFont>
    <p:embeddedFont>
      <p:font typeface="Barlow"/>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Arimo-boldItalic.fntdata"/><Relationship Id="rId23" Type="http://schemas.openxmlformats.org/officeDocument/2006/relationships/font" Target="fonts/Arimo-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Merriweather-bold.fntdata"/><Relationship Id="rId25" Type="http://schemas.openxmlformats.org/officeDocument/2006/relationships/font" Target="fonts/Merriweather-regular.fntdata"/><Relationship Id="rId28" Type="http://schemas.openxmlformats.org/officeDocument/2006/relationships/font" Target="fonts/Merriweather-boldItalic.fntdata"/><Relationship Id="rId27" Type="http://schemas.openxmlformats.org/officeDocument/2006/relationships/font" Target="fonts/Merriweather-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arlow-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arlow-italic.fntdata"/><Relationship Id="rId30" Type="http://schemas.openxmlformats.org/officeDocument/2006/relationships/font" Target="fonts/Barlow-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Barlow-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40e5e34453_2_7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27" name="Google Shape;127;g340e5e34453_2_7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28" name="Google Shape;128;g340e5e34453_2_75: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9" name="Google Shape;129;g340e5e34453_2_7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1</a:t>
            </a:r>
            <a:endParaRPr/>
          </a:p>
        </p:txBody>
      </p:sp>
      <p:sp>
        <p:nvSpPr>
          <p:cNvPr id="130" name="Google Shape;130;g340e5e34453_2_7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31" name="Google Shape;131;g340e5e34453_2_7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340e5e34453_2_34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404" name="Google Shape;404;g340e5e34453_2_34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405" name="Google Shape;405;g340e5e34453_2_344: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6" name="Google Shape;406;g340e5e34453_2_344: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9</a:t>
            </a:r>
            <a:endParaRPr/>
          </a:p>
        </p:txBody>
      </p:sp>
      <p:sp>
        <p:nvSpPr>
          <p:cNvPr id="407" name="Google Shape;407;g340e5e34453_2_344: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408" name="Google Shape;408;g340e5e34453_2_344: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340e5e34453_2_37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436" name="Google Shape;436;g340e5e34453_2_37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437" name="Google Shape;437;g340e5e34453_2_375: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8" name="Google Shape;438;g340e5e34453_2_37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10</a:t>
            </a:r>
            <a:endParaRPr/>
          </a:p>
        </p:txBody>
      </p:sp>
      <p:sp>
        <p:nvSpPr>
          <p:cNvPr id="439" name="Google Shape;439;g340e5e34453_2_37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440" name="Google Shape;440;g340e5e34453_2_37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340e5e34453_2_41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477" name="Google Shape;477;g340e5e34453_2_41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478" name="Google Shape;478;g340e5e34453_2_415: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9" name="Google Shape;479;g340e5e34453_2_41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11</a:t>
            </a:r>
            <a:endParaRPr/>
          </a:p>
        </p:txBody>
      </p:sp>
      <p:sp>
        <p:nvSpPr>
          <p:cNvPr id="480" name="Google Shape;480;g340e5e34453_2_41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481" name="Google Shape;481;g340e5e34453_2_41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340e5e34453_2_44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510" name="Google Shape;510;g340e5e34453_2_44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511" name="Google Shape;511;g340e5e34453_2_447: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2" name="Google Shape;512;g340e5e34453_2_447: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12</a:t>
            </a:r>
            <a:endParaRPr/>
          </a:p>
        </p:txBody>
      </p:sp>
      <p:sp>
        <p:nvSpPr>
          <p:cNvPr id="513" name="Google Shape;513;g340e5e34453_2_447: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514" name="Google Shape;514;g340e5e34453_2_447: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340e5e34453_2_48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551" name="Google Shape;551;g340e5e34453_2_48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552" name="Google Shape;552;g340e5e34453_2_487: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3" name="Google Shape;553;g340e5e34453_2_487: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13</a:t>
            </a:r>
            <a:endParaRPr/>
          </a:p>
        </p:txBody>
      </p:sp>
      <p:sp>
        <p:nvSpPr>
          <p:cNvPr id="554" name="Google Shape;554;g340e5e34453_2_487: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555" name="Google Shape;555;g340e5e34453_2_487: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340e5e34453_2_54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612" name="Google Shape;612;g340e5e34453_2_54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613" name="Google Shape;613;g340e5e34453_2_547: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4" name="Google Shape;614;g340e5e34453_2_547: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14</a:t>
            </a:r>
            <a:endParaRPr/>
          </a:p>
        </p:txBody>
      </p:sp>
      <p:sp>
        <p:nvSpPr>
          <p:cNvPr id="615" name="Google Shape;615;g340e5e34453_2_547: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616" name="Google Shape;616;g340e5e34453_2_547: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340e5e34453_2_57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637" name="Google Shape;637;g340e5e34453_2_57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638" name="Google Shape;638;g340e5e34453_2_571: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9" name="Google Shape;639;g340e5e34453_2_571: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16</a:t>
            </a:r>
            <a:endParaRPr/>
          </a:p>
        </p:txBody>
      </p:sp>
      <p:sp>
        <p:nvSpPr>
          <p:cNvPr id="640" name="Google Shape;640;g340e5e34453_2_571: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641" name="Google Shape;641;g340e5e34453_2_571: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340e5e34453_2_60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670" name="Google Shape;670;g340e5e34453_2_60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671" name="Google Shape;671;g340e5e34453_2_603: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2" name="Google Shape;672;g340e5e34453_2_603: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17</a:t>
            </a:r>
            <a:endParaRPr/>
          </a:p>
        </p:txBody>
      </p:sp>
      <p:sp>
        <p:nvSpPr>
          <p:cNvPr id="673" name="Google Shape;673;g340e5e34453_2_603: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674" name="Google Shape;674;g340e5e34453_2_603: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40e5e34453_2_9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47" name="Google Shape;147;g340e5e34453_2_9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48" name="Google Shape;148;g340e5e34453_2_95: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g340e5e34453_2_9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2</a:t>
            </a:r>
            <a:endParaRPr/>
          </a:p>
        </p:txBody>
      </p:sp>
      <p:sp>
        <p:nvSpPr>
          <p:cNvPr id="150" name="Google Shape;150;g340e5e34453_2_9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51" name="Google Shape;151;g340e5e34453_2_9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40e5e34453_2_12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76" name="Google Shape;176;g340e5e34453_2_12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77" name="Google Shape;177;g340e5e34453_2_123: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8" name="Google Shape;178;g340e5e34453_2_123: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2</a:t>
            </a:r>
            <a:endParaRPr/>
          </a:p>
        </p:txBody>
      </p:sp>
      <p:sp>
        <p:nvSpPr>
          <p:cNvPr id="179" name="Google Shape;179;g340e5e34453_2_123: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80" name="Google Shape;180;g340e5e34453_2_123: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40e5e34453_2_136: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90" name="Google Shape;190;g340e5e34453_2_136: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91" name="Google Shape;191;g340e5e34453_2_136: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2" name="Google Shape;192;g340e5e34453_2_136: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3</a:t>
            </a:r>
            <a:endParaRPr/>
          </a:p>
        </p:txBody>
      </p:sp>
      <p:sp>
        <p:nvSpPr>
          <p:cNvPr id="193" name="Google Shape;193;g340e5e34453_2_136: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94" name="Google Shape;194;g340e5e34453_2_136: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40e5e34453_2_176: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31" name="Google Shape;231;g340e5e34453_2_176: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232" name="Google Shape;232;g340e5e34453_2_176: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3" name="Google Shape;233;g340e5e34453_2_176: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4</a:t>
            </a:r>
            <a:endParaRPr/>
          </a:p>
        </p:txBody>
      </p:sp>
      <p:sp>
        <p:nvSpPr>
          <p:cNvPr id="234" name="Google Shape;234;g340e5e34453_2_176: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35" name="Google Shape;235;g340e5e34453_2_176: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40e5e34453_2_219: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75" name="Google Shape;275;g340e5e34453_2_219: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276" name="Google Shape;276;g340e5e34453_2_219: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7" name="Google Shape;277;g340e5e34453_2_219: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5</a:t>
            </a:r>
            <a:endParaRPr/>
          </a:p>
        </p:txBody>
      </p:sp>
      <p:sp>
        <p:nvSpPr>
          <p:cNvPr id="278" name="Google Shape;278;g340e5e34453_2_219: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79" name="Google Shape;279;g340e5e34453_2_219: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340e5e34453_2_25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309" name="Google Shape;309;g340e5e34453_2_25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310" name="Google Shape;310;g340e5e34453_2_252: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1" name="Google Shape;311;g340e5e34453_2_252: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6</a:t>
            </a:r>
            <a:endParaRPr/>
          </a:p>
        </p:txBody>
      </p:sp>
      <p:sp>
        <p:nvSpPr>
          <p:cNvPr id="312" name="Google Shape;312;g340e5e34453_2_252: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313" name="Google Shape;313;g340e5e34453_2_252: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340e5e34453_2_289: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347" name="Google Shape;347;g340e5e34453_2_289: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348" name="Google Shape;348;g340e5e34453_2_289: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9" name="Google Shape;349;g340e5e34453_2_289: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7</a:t>
            </a:r>
            <a:endParaRPr/>
          </a:p>
        </p:txBody>
      </p:sp>
      <p:sp>
        <p:nvSpPr>
          <p:cNvPr id="350" name="Google Shape;350;g340e5e34453_2_289: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351" name="Google Shape;351;g340e5e34453_2_289: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340e5e34453_2_310: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369" name="Google Shape;369;g340e5e34453_2_310: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370" name="Google Shape;370;g340e5e34453_2_310: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1" name="Google Shape;371;g340e5e34453_2_310: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8</a:t>
            </a:r>
            <a:endParaRPr/>
          </a:p>
        </p:txBody>
      </p:sp>
      <p:sp>
        <p:nvSpPr>
          <p:cNvPr id="372" name="Google Shape;372;g340e5e34453_2_310: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373" name="Google Shape;373;g340e5e34453_2_310: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8" name="Google Shape;58;p1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9" name="Google Shape;59;p1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 name="Shape 60"/>
        <p:cNvGrpSpPr/>
        <p:nvPr/>
      </p:nvGrpSpPr>
      <p:grpSpPr>
        <a:xfrm>
          <a:off x="0" y="0"/>
          <a:ext cx="0" cy="0"/>
          <a:chOff x="0" y="0"/>
          <a:chExt cx="0" cy="0"/>
        </a:xfrm>
      </p:grpSpPr>
      <p:sp>
        <p:nvSpPr>
          <p:cNvPr id="61" name="Google Shape;61;p15"/>
          <p:cNvSpPr txBox="1"/>
          <p:nvPr>
            <p:ph type="ctrTitle"/>
          </p:nvPr>
        </p:nvSpPr>
        <p:spPr>
          <a:xfrm>
            <a:off x="342900" y="1065213"/>
            <a:ext cx="3886200" cy="735013"/>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62" name="Google Shape;62;p15"/>
          <p:cNvSpPr txBox="1"/>
          <p:nvPr>
            <p:ph idx="1" type="subTitle"/>
          </p:nvPr>
        </p:nvSpPr>
        <p:spPr>
          <a:xfrm>
            <a:off x="685800" y="1943100"/>
            <a:ext cx="3200400" cy="876300"/>
          </a:xfrm>
          <a:prstGeom prst="rect">
            <a:avLst/>
          </a:prstGeom>
          <a:noFill/>
          <a:ln>
            <a:noFill/>
          </a:ln>
        </p:spPr>
        <p:txBody>
          <a:bodyPr anchorCtr="0" anchor="t" bIns="22850" lIns="45725" spcFirstLastPara="1" rIns="45725" wrap="square" tIns="2285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p:txBody>
      </p:sp>
      <p:sp>
        <p:nvSpPr>
          <p:cNvPr id="63" name="Google Shape;63;p15"/>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4" name="Google Shape;64;p15"/>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5" name="Google Shape;65;p15"/>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6" name="Shape 66"/>
        <p:cNvGrpSpPr/>
        <p:nvPr/>
      </p:nvGrpSpPr>
      <p:grpSpPr>
        <a:xfrm>
          <a:off x="0" y="0"/>
          <a:ext cx="0" cy="0"/>
          <a:chOff x="0" y="0"/>
          <a:chExt cx="0" cy="0"/>
        </a:xfrm>
      </p:grpSpPr>
      <p:sp>
        <p:nvSpPr>
          <p:cNvPr id="67" name="Google Shape;67;p16"/>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68" name="Google Shape;68;p16"/>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69" name="Google Shape;69;p16"/>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0" name="Google Shape;70;p16"/>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1" name="Google Shape;71;p16"/>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2" name="Shape 72"/>
        <p:cNvGrpSpPr/>
        <p:nvPr/>
      </p:nvGrpSpPr>
      <p:grpSpPr>
        <a:xfrm>
          <a:off x="0" y="0"/>
          <a:ext cx="0" cy="0"/>
          <a:chOff x="0" y="0"/>
          <a:chExt cx="0" cy="0"/>
        </a:xfrm>
      </p:grpSpPr>
      <p:sp>
        <p:nvSpPr>
          <p:cNvPr id="73" name="Google Shape;73;p17"/>
          <p:cNvSpPr txBox="1"/>
          <p:nvPr>
            <p:ph type="title"/>
          </p:nvPr>
        </p:nvSpPr>
        <p:spPr>
          <a:xfrm>
            <a:off x="361156" y="2203450"/>
            <a:ext cx="3886200" cy="681038"/>
          </a:xfrm>
          <a:prstGeom prst="rect">
            <a:avLst/>
          </a:prstGeom>
          <a:noFill/>
          <a:ln>
            <a:noFill/>
          </a:ln>
        </p:spPr>
        <p:txBody>
          <a:bodyPr anchorCtr="0" anchor="t" bIns="22850" lIns="45725" spcFirstLastPara="1" rIns="45725" wrap="square" tIns="22850">
            <a:normAutofit/>
          </a:bodyPr>
          <a:lstStyle>
            <a:lvl1pPr lvl="0" algn="l">
              <a:spcBef>
                <a:spcPts val="0"/>
              </a:spcBef>
              <a:spcAft>
                <a:spcPts val="0"/>
              </a:spcAft>
              <a:buClr>
                <a:schemeClr val="dk1"/>
              </a:buClr>
              <a:buSzPts val="2000"/>
              <a:buFont typeface="Calibri"/>
              <a:buNone/>
              <a:defRPr b="1" sz="2000"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4" name="Google Shape;74;p17"/>
          <p:cNvSpPr txBox="1"/>
          <p:nvPr>
            <p:ph idx="1" type="body"/>
          </p:nvPr>
        </p:nvSpPr>
        <p:spPr>
          <a:xfrm>
            <a:off x="361156" y="1453357"/>
            <a:ext cx="3886200" cy="750094"/>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rgbClr val="888888"/>
              </a:buClr>
              <a:buSzPts val="1000"/>
              <a:buNone/>
              <a:defRPr sz="1000">
                <a:solidFill>
                  <a:srgbClr val="888888"/>
                </a:solidFill>
              </a:defRPr>
            </a:lvl1pPr>
            <a:lvl2pPr indent="-228600" lvl="1" marL="914400" algn="l">
              <a:spcBef>
                <a:spcPts val="200"/>
              </a:spcBef>
              <a:spcAft>
                <a:spcPts val="0"/>
              </a:spcAft>
              <a:buClr>
                <a:srgbClr val="888888"/>
              </a:buClr>
              <a:buSzPts val="900"/>
              <a:buNone/>
              <a:defRPr sz="900">
                <a:solidFill>
                  <a:srgbClr val="888888"/>
                </a:solidFill>
              </a:defRPr>
            </a:lvl2pPr>
            <a:lvl3pPr indent="-228600" lvl="2" marL="1371600" algn="l">
              <a:spcBef>
                <a:spcPts val="200"/>
              </a:spcBef>
              <a:spcAft>
                <a:spcPts val="0"/>
              </a:spcAft>
              <a:buClr>
                <a:srgbClr val="888888"/>
              </a:buClr>
              <a:buSzPts val="800"/>
              <a:buNone/>
              <a:defRPr sz="800">
                <a:solidFill>
                  <a:srgbClr val="888888"/>
                </a:solidFill>
              </a:defRPr>
            </a:lvl3pPr>
            <a:lvl4pPr indent="-228600" lvl="3" marL="1828800" algn="l">
              <a:spcBef>
                <a:spcPts val="100"/>
              </a:spcBef>
              <a:spcAft>
                <a:spcPts val="0"/>
              </a:spcAft>
              <a:buClr>
                <a:srgbClr val="888888"/>
              </a:buClr>
              <a:buSzPts val="700"/>
              <a:buNone/>
              <a:defRPr sz="700">
                <a:solidFill>
                  <a:srgbClr val="888888"/>
                </a:solidFill>
              </a:defRPr>
            </a:lvl4pPr>
            <a:lvl5pPr indent="-228600" lvl="4" marL="2286000" algn="l">
              <a:spcBef>
                <a:spcPts val="100"/>
              </a:spcBef>
              <a:spcAft>
                <a:spcPts val="0"/>
              </a:spcAft>
              <a:buClr>
                <a:srgbClr val="888888"/>
              </a:buClr>
              <a:buSzPts val="700"/>
              <a:buNone/>
              <a:defRPr sz="700">
                <a:solidFill>
                  <a:srgbClr val="888888"/>
                </a:solidFill>
              </a:defRPr>
            </a:lvl5pPr>
            <a:lvl6pPr indent="-228600" lvl="5" marL="2743200" algn="l">
              <a:spcBef>
                <a:spcPts val="100"/>
              </a:spcBef>
              <a:spcAft>
                <a:spcPts val="0"/>
              </a:spcAft>
              <a:buClr>
                <a:srgbClr val="888888"/>
              </a:buClr>
              <a:buSzPts val="700"/>
              <a:buNone/>
              <a:defRPr sz="700">
                <a:solidFill>
                  <a:srgbClr val="888888"/>
                </a:solidFill>
              </a:defRPr>
            </a:lvl6pPr>
            <a:lvl7pPr indent="-228600" lvl="6" marL="3200400" algn="l">
              <a:spcBef>
                <a:spcPts val="100"/>
              </a:spcBef>
              <a:spcAft>
                <a:spcPts val="0"/>
              </a:spcAft>
              <a:buClr>
                <a:srgbClr val="888888"/>
              </a:buClr>
              <a:buSzPts val="700"/>
              <a:buNone/>
              <a:defRPr sz="700">
                <a:solidFill>
                  <a:srgbClr val="888888"/>
                </a:solidFill>
              </a:defRPr>
            </a:lvl7pPr>
            <a:lvl8pPr indent="-228600" lvl="7" marL="3657600" algn="l">
              <a:spcBef>
                <a:spcPts val="100"/>
              </a:spcBef>
              <a:spcAft>
                <a:spcPts val="0"/>
              </a:spcAft>
              <a:buClr>
                <a:srgbClr val="888888"/>
              </a:buClr>
              <a:buSzPts val="700"/>
              <a:buNone/>
              <a:defRPr sz="700">
                <a:solidFill>
                  <a:srgbClr val="888888"/>
                </a:solidFill>
              </a:defRPr>
            </a:lvl8pPr>
            <a:lvl9pPr indent="-228600" lvl="8" marL="4114800" algn="l">
              <a:spcBef>
                <a:spcPts val="100"/>
              </a:spcBef>
              <a:spcAft>
                <a:spcPts val="0"/>
              </a:spcAft>
              <a:buClr>
                <a:srgbClr val="888888"/>
              </a:buClr>
              <a:buSzPts val="700"/>
              <a:buNone/>
              <a:defRPr sz="700">
                <a:solidFill>
                  <a:srgbClr val="888888"/>
                </a:solidFill>
              </a:defRPr>
            </a:lvl9pPr>
          </a:lstStyle>
          <a:p/>
        </p:txBody>
      </p:sp>
      <p:sp>
        <p:nvSpPr>
          <p:cNvPr id="75" name="Google Shape;75;p17"/>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6" name="Google Shape;76;p17"/>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 name="Google Shape;77;p17"/>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8" name="Shape 78"/>
        <p:cNvGrpSpPr/>
        <p:nvPr/>
      </p:nvGrpSpPr>
      <p:grpSpPr>
        <a:xfrm>
          <a:off x="0" y="0"/>
          <a:ext cx="0" cy="0"/>
          <a:chOff x="0" y="0"/>
          <a:chExt cx="0" cy="0"/>
        </a:xfrm>
      </p:grpSpPr>
      <p:sp>
        <p:nvSpPr>
          <p:cNvPr id="79" name="Google Shape;79;p18"/>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0" name="Google Shape;80;p18"/>
          <p:cNvSpPr txBox="1"/>
          <p:nvPr>
            <p:ph idx="1" type="body"/>
          </p:nvPr>
        </p:nvSpPr>
        <p:spPr>
          <a:xfrm>
            <a:off x="2286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81" name="Google Shape;81;p18"/>
          <p:cNvSpPr txBox="1"/>
          <p:nvPr>
            <p:ph idx="2" type="body"/>
          </p:nvPr>
        </p:nvSpPr>
        <p:spPr>
          <a:xfrm>
            <a:off x="23241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82" name="Google Shape;82;p18"/>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3" name="Google Shape;83;p18"/>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4" name="Google Shape;84;p18"/>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5" name="Shape 85"/>
        <p:cNvGrpSpPr/>
        <p:nvPr/>
      </p:nvGrpSpPr>
      <p:grpSpPr>
        <a:xfrm>
          <a:off x="0" y="0"/>
          <a:ext cx="0" cy="0"/>
          <a:chOff x="0" y="0"/>
          <a:chExt cx="0" cy="0"/>
        </a:xfrm>
      </p:grpSpPr>
      <p:sp>
        <p:nvSpPr>
          <p:cNvPr id="86" name="Google Shape;86;p19"/>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7" name="Google Shape;87;p19"/>
          <p:cNvSpPr txBox="1"/>
          <p:nvPr>
            <p:ph idx="1" type="body"/>
          </p:nvPr>
        </p:nvSpPr>
        <p:spPr>
          <a:xfrm>
            <a:off x="228600" y="767556"/>
            <a:ext cx="2020094"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88" name="Google Shape;88;p19"/>
          <p:cNvSpPr txBox="1"/>
          <p:nvPr>
            <p:ph idx="2" type="body"/>
          </p:nvPr>
        </p:nvSpPr>
        <p:spPr>
          <a:xfrm>
            <a:off x="228600" y="1087438"/>
            <a:ext cx="2020094"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89" name="Google Shape;89;p19"/>
          <p:cNvSpPr txBox="1"/>
          <p:nvPr>
            <p:ph idx="3" type="body"/>
          </p:nvPr>
        </p:nvSpPr>
        <p:spPr>
          <a:xfrm>
            <a:off x="2322513" y="767556"/>
            <a:ext cx="2020888"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90" name="Google Shape;90;p19"/>
          <p:cNvSpPr txBox="1"/>
          <p:nvPr>
            <p:ph idx="4" type="body"/>
          </p:nvPr>
        </p:nvSpPr>
        <p:spPr>
          <a:xfrm>
            <a:off x="2322513" y="1087438"/>
            <a:ext cx="2020888"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91" name="Google Shape;91;p19"/>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2" name="Google Shape;92;p19"/>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3" name="Google Shape;93;p19"/>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20"/>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96" name="Google Shape;96;p20"/>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7" name="Google Shape;97;p20"/>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8" name="Google Shape;98;p20"/>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228600" y="136525"/>
            <a:ext cx="1504157" cy="581025"/>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1" name="Google Shape;101;p21"/>
          <p:cNvSpPr txBox="1"/>
          <p:nvPr>
            <p:ph idx="1" type="body"/>
          </p:nvPr>
        </p:nvSpPr>
        <p:spPr>
          <a:xfrm>
            <a:off x="1787525" y="136525"/>
            <a:ext cx="2555875" cy="2926557"/>
          </a:xfrm>
          <a:prstGeom prst="rect">
            <a:avLst/>
          </a:prstGeom>
          <a:noFill/>
          <a:ln>
            <a:noFill/>
          </a:ln>
        </p:spPr>
        <p:txBody>
          <a:bodyPr anchorCtr="0" anchor="t" bIns="22850" lIns="45725" spcFirstLastPara="1" rIns="45725" wrap="square" tIns="22850">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2100" lvl="3" marL="1828800" algn="l">
              <a:spcBef>
                <a:spcPts val="200"/>
              </a:spcBef>
              <a:spcAft>
                <a:spcPts val="0"/>
              </a:spcAft>
              <a:buClr>
                <a:schemeClr val="dk1"/>
              </a:buClr>
              <a:buSzPts val="1000"/>
              <a:buChar char="–"/>
              <a:defRPr sz="1000"/>
            </a:lvl4pPr>
            <a:lvl5pPr indent="-292100" lvl="4" marL="2286000" algn="l">
              <a:spcBef>
                <a:spcPts val="200"/>
              </a:spcBef>
              <a:spcAft>
                <a:spcPts val="0"/>
              </a:spcAft>
              <a:buClr>
                <a:schemeClr val="dk1"/>
              </a:buClr>
              <a:buSzPts val="1000"/>
              <a:buChar char="»"/>
              <a:defRPr sz="1000"/>
            </a:lvl5pPr>
            <a:lvl6pPr indent="-292100" lvl="5" marL="2743200" algn="l">
              <a:spcBef>
                <a:spcPts val="200"/>
              </a:spcBef>
              <a:spcAft>
                <a:spcPts val="0"/>
              </a:spcAft>
              <a:buClr>
                <a:schemeClr val="dk1"/>
              </a:buClr>
              <a:buSzPts val="1000"/>
              <a:buChar char="•"/>
              <a:defRPr sz="1000"/>
            </a:lvl6pPr>
            <a:lvl7pPr indent="-292100" lvl="6" marL="3200400" algn="l">
              <a:spcBef>
                <a:spcPts val="200"/>
              </a:spcBef>
              <a:spcAft>
                <a:spcPts val="0"/>
              </a:spcAft>
              <a:buClr>
                <a:schemeClr val="dk1"/>
              </a:buClr>
              <a:buSzPts val="1000"/>
              <a:buChar char="•"/>
              <a:defRPr sz="1000"/>
            </a:lvl7pPr>
            <a:lvl8pPr indent="-292100" lvl="7" marL="3657600" algn="l">
              <a:spcBef>
                <a:spcPts val="200"/>
              </a:spcBef>
              <a:spcAft>
                <a:spcPts val="0"/>
              </a:spcAft>
              <a:buClr>
                <a:schemeClr val="dk1"/>
              </a:buClr>
              <a:buSzPts val="1000"/>
              <a:buChar char="•"/>
              <a:defRPr sz="1000"/>
            </a:lvl8pPr>
            <a:lvl9pPr indent="-292100" lvl="8" marL="4114800" algn="l">
              <a:spcBef>
                <a:spcPts val="200"/>
              </a:spcBef>
              <a:spcAft>
                <a:spcPts val="0"/>
              </a:spcAft>
              <a:buClr>
                <a:schemeClr val="dk1"/>
              </a:buClr>
              <a:buSzPts val="1000"/>
              <a:buChar char="•"/>
              <a:defRPr sz="1000"/>
            </a:lvl9pPr>
          </a:lstStyle>
          <a:p/>
        </p:txBody>
      </p:sp>
      <p:sp>
        <p:nvSpPr>
          <p:cNvPr id="102" name="Google Shape;102;p21"/>
          <p:cNvSpPr txBox="1"/>
          <p:nvPr>
            <p:ph idx="2" type="body"/>
          </p:nvPr>
        </p:nvSpPr>
        <p:spPr>
          <a:xfrm>
            <a:off x="228600" y="717550"/>
            <a:ext cx="1504157" cy="2345532"/>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03" name="Google Shape;103;p21"/>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4" name="Google Shape;104;p21"/>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5" name="Google Shape;105;p21"/>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896144" y="2400300"/>
            <a:ext cx="2743200" cy="283369"/>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8" name="Google Shape;108;p22"/>
          <p:cNvSpPr/>
          <p:nvPr>
            <p:ph idx="2" type="pic"/>
          </p:nvPr>
        </p:nvSpPr>
        <p:spPr>
          <a:xfrm>
            <a:off x="896144" y="306388"/>
            <a:ext cx="2743200" cy="2057400"/>
          </a:xfrm>
          <a:prstGeom prst="rect">
            <a:avLst/>
          </a:prstGeom>
          <a:noFill/>
          <a:ln>
            <a:noFill/>
          </a:ln>
        </p:spPr>
      </p:sp>
      <p:sp>
        <p:nvSpPr>
          <p:cNvPr id="109" name="Google Shape;109;p22"/>
          <p:cNvSpPr txBox="1"/>
          <p:nvPr>
            <p:ph idx="1" type="body"/>
          </p:nvPr>
        </p:nvSpPr>
        <p:spPr>
          <a:xfrm>
            <a:off x="896144" y="2683669"/>
            <a:ext cx="2743200" cy="402431"/>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10" name="Google Shape;110;p22"/>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1" name="Google Shape;111;p22"/>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2" name="Google Shape;112;p22"/>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15" name="Google Shape;115;p23"/>
          <p:cNvSpPr txBox="1"/>
          <p:nvPr>
            <p:ph idx="1" type="body"/>
          </p:nvPr>
        </p:nvSpPr>
        <p:spPr>
          <a:xfrm rot="5400000">
            <a:off x="1154509" y="-125809"/>
            <a:ext cx="2262982" cy="41148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16" name="Google Shape;116;p2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7" name="Google Shape;117;p2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8" name="Google Shape;118;p2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2366169" y="1085850"/>
            <a:ext cx="2925763" cy="10287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21" name="Google Shape;121;p24"/>
          <p:cNvSpPr txBox="1"/>
          <p:nvPr>
            <p:ph idx="1" type="body"/>
          </p:nvPr>
        </p:nvSpPr>
        <p:spPr>
          <a:xfrm rot="5400000">
            <a:off x="270669" y="95250"/>
            <a:ext cx="2925763" cy="30099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22" name="Google Shape;122;p2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3" name="Google Shape;123;p2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4" name="Google Shape;124;p2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marR="0" rtl="0" algn="ctr">
              <a:spcBef>
                <a:spcPts val="0"/>
              </a:spcBef>
              <a:spcAft>
                <a:spcPts val="0"/>
              </a:spcAft>
              <a:buClr>
                <a:schemeClr val="dk1"/>
              </a:buClr>
              <a:buSzPts val="2200"/>
              <a:buFont typeface="Calibri"/>
              <a:buNone/>
              <a:defRPr b="0" i="0" sz="2200" u="none" cap="none" strike="noStrik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52" name="Google Shape;52;p13"/>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330200" lvl="0" marL="4572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1pPr>
            <a:lvl2pPr indent="-317500" lvl="1" marL="9144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04800" lvl="2" marL="1371600" marR="0" rtl="0" algn="l">
              <a:spcBef>
                <a:spcPts val="2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3pPr>
            <a:lvl4pPr indent="-292100" lvl="3" marL="1828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4pPr>
            <a:lvl5pPr indent="-292100" lvl="4" marL="22860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5pPr>
            <a:lvl6pPr indent="-292100" lvl="5" marL="27432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6pPr>
            <a:lvl7pPr indent="-292100" lvl="6" marL="32004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7pPr>
            <a:lvl8pPr indent="-292100" lvl="7" marL="36576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8pPr>
            <a:lvl9pPr indent="-292100" lvl="8" marL="4114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marR="0" rtl="0" algn="l">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marR="0" rtl="0" algn="ctr">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rtl="0" algn="r">
              <a:spcBef>
                <a:spcPts val="0"/>
              </a:spcBef>
              <a:buNone/>
              <a:defRPr b="0" i="0" sz="600" u="none" cap="none" strike="noStrike">
                <a:solidFill>
                  <a:srgbClr val="888888"/>
                </a:solidFill>
                <a:latin typeface="Calibri"/>
                <a:ea typeface="Calibri"/>
                <a:cs typeface="Calibri"/>
                <a:sym typeface="Calibri"/>
              </a:defRPr>
            </a:lvl1pPr>
            <a:lvl2pPr indent="0" lvl="1" marL="0" marR="0" rtl="0" algn="r">
              <a:spcBef>
                <a:spcPts val="0"/>
              </a:spcBef>
              <a:buNone/>
              <a:defRPr b="0" i="0" sz="600" u="none" cap="none" strike="noStrike">
                <a:solidFill>
                  <a:srgbClr val="888888"/>
                </a:solidFill>
                <a:latin typeface="Calibri"/>
                <a:ea typeface="Calibri"/>
                <a:cs typeface="Calibri"/>
                <a:sym typeface="Calibri"/>
              </a:defRPr>
            </a:lvl2pPr>
            <a:lvl3pPr indent="0" lvl="2" marL="0" marR="0" rtl="0" algn="r">
              <a:spcBef>
                <a:spcPts val="0"/>
              </a:spcBef>
              <a:buNone/>
              <a:defRPr b="0" i="0" sz="600" u="none" cap="none" strike="noStrike">
                <a:solidFill>
                  <a:srgbClr val="888888"/>
                </a:solidFill>
                <a:latin typeface="Calibri"/>
                <a:ea typeface="Calibri"/>
                <a:cs typeface="Calibri"/>
                <a:sym typeface="Calibri"/>
              </a:defRPr>
            </a:lvl3pPr>
            <a:lvl4pPr indent="0" lvl="3" marL="0" marR="0" rtl="0" algn="r">
              <a:spcBef>
                <a:spcPts val="0"/>
              </a:spcBef>
              <a:buNone/>
              <a:defRPr b="0" i="0" sz="600" u="none" cap="none" strike="noStrike">
                <a:solidFill>
                  <a:srgbClr val="888888"/>
                </a:solidFill>
                <a:latin typeface="Calibri"/>
                <a:ea typeface="Calibri"/>
                <a:cs typeface="Calibri"/>
                <a:sym typeface="Calibri"/>
              </a:defRPr>
            </a:lvl4pPr>
            <a:lvl5pPr indent="0" lvl="4" marL="0" marR="0" rtl="0" algn="r">
              <a:spcBef>
                <a:spcPts val="0"/>
              </a:spcBef>
              <a:buNone/>
              <a:defRPr b="0" i="0" sz="600" u="none" cap="none" strike="noStrike">
                <a:solidFill>
                  <a:srgbClr val="888888"/>
                </a:solidFill>
                <a:latin typeface="Calibri"/>
                <a:ea typeface="Calibri"/>
                <a:cs typeface="Calibri"/>
                <a:sym typeface="Calibri"/>
              </a:defRPr>
            </a:lvl5pPr>
            <a:lvl6pPr indent="0" lvl="5" marL="0" marR="0" rtl="0" algn="r">
              <a:spcBef>
                <a:spcPts val="0"/>
              </a:spcBef>
              <a:buNone/>
              <a:defRPr b="0" i="0" sz="600" u="none" cap="none" strike="noStrike">
                <a:solidFill>
                  <a:srgbClr val="888888"/>
                </a:solidFill>
                <a:latin typeface="Calibri"/>
                <a:ea typeface="Calibri"/>
                <a:cs typeface="Calibri"/>
                <a:sym typeface="Calibri"/>
              </a:defRPr>
            </a:lvl6pPr>
            <a:lvl7pPr indent="0" lvl="6" marL="0" marR="0" rtl="0" algn="r">
              <a:spcBef>
                <a:spcPts val="0"/>
              </a:spcBef>
              <a:buNone/>
              <a:defRPr b="0" i="0" sz="600" u="none" cap="none" strike="noStrike">
                <a:solidFill>
                  <a:srgbClr val="888888"/>
                </a:solidFill>
                <a:latin typeface="Calibri"/>
                <a:ea typeface="Calibri"/>
                <a:cs typeface="Calibri"/>
                <a:sym typeface="Calibri"/>
              </a:defRPr>
            </a:lvl7pPr>
            <a:lvl8pPr indent="0" lvl="7" marL="0" marR="0" rtl="0" algn="r">
              <a:spcBef>
                <a:spcPts val="0"/>
              </a:spcBef>
              <a:buNone/>
              <a:defRPr b="0" i="0" sz="600" u="none" cap="none" strike="noStrike">
                <a:solidFill>
                  <a:srgbClr val="888888"/>
                </a:solidFill>
                <a:latin typeface="Calibri"/>
                <a:ea typeface="Calibri"/>
                <a:cs typeface="Calibri"/>
                <a:sym typeface="Calibri"/>
              </a:defRPr>
            </a:lvl8pPr>
            <a:lvl9pPr indent="0" lvl="8" marL="0" marR="0" rtl="0" algn="r">
              <a:spcBef>
                <a:spcPts val="0"/>
              </a:spcBef>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21.png"/><Relationship Id="rId5"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31.png"/><Relationship Id="rId5" Type="http://schemas.openxmlformats.org/officeDocument/2006/relationships/image" Target="../media/image24.png"/><Relationship Id="rId6" Type="http://schemas.openxmlformats.org/officeDocument/2006/relationships/image" Target="../media/image26.png"/><Relationship Id="rId7" Type="http://schemas.openxmlformats.org/officeDocument/2006/relationships/image" Target="../media/image27.png"/><Relationship Id="rId8"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hyperlink" Target="http://drive.google.com/file/d/1psSahPXmnG43F05fI2FU6LTblHe6ZAqy/view" TargetMode="External"/><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10.png"/><Relationship Id="rId7"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12.png"/><Relationship Id="rId6"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3.png"/><Relationship Id="rId5" Type="http://schemas.openxmlformats.org/officeDocument/2006/relationships/image" Target="../media/image18.png"/><Relationship Id="rId6"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30.png"/><Relationship Id="rId5" Type="http://schemas.openxmlformats.org/officeDocument/2006/relationships/image" Target="../media/image15.png"/><Relationship Id="rId6" Type="http://schemas.openxmlformats.org/officeDocument/2006/relationships/image" Target="../media/image19.png"/><Relationship Id="rId7"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descr="preencoded.png" id="133" name="Google Shape;133;p25"/>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34" name="Google Shape;134;p25"/>
          <p:cNvSpPr/>
          <p:nvPr/>
        </p:nvSpPr>
        <p:spPr>
          <a:xfrm>
            <a:off x="9525"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sp>
        <p:nvSpPr>
          <p:cNvPr descr="preencoded.png" id="135" name="Google Shape;135;p25"/>
          <p:cNvSpPr/>
          <p:nvPr/>
        </p:nvSpPr>
        <p:spPr>
          <a:xfrm>
            <a:off x="5715000" y="0"/>
            <a:ext cx="3429000" cy="5143500"/>
          </a:xfrm>
          <a:custGeom>
            <a:rect b="b" l="l" r="r" t="t"/>
            <a:pathLst>
              <a:path extrusionOk="0" h="10287000" w="6858000">
                <a:moveTo>
                  <a:pt x="0" y="0"/>
                </a:moveTo>
                <a:lnTo>
                  <a:pt x="6858000" y="0"/>
                </a:lnTo>
                <a:lnTo>
                  <a:pt x="6858000" y="10287000"/>
                </a:lnTo>
                <a:lnTo>
                  <a:pt x="0" y="10287000"/>
                </a:lnTo>
                <a:lnTo>
                  <a:pt x="0" y="0"/>
                </a:lnTo>
                <a:close/>
              </a:path>
            </a:pathLst>
          </a:custGeom>
          <a:blipFill rotWithShape="1">
            <a:blip r:embed="rId4">
              <a:alphaModFix/>
            </a:blip>
            <a:stretch>
              <a:fillRect b="0" l="0" r="0" t="0"/>
            </a:stretch>
          </a:blipFill>
          <a:ln>
            <a:noFill/>
          </a:ln>
        </p:spPr>
      </p:sp>
      <p:grpSp>
        <p:nvGrpSpPr>
          <p:cNvPr id="136" name="Google Shape;136;p25"/>
          <p:cNvGrpSpPr/>
          <p:nvPr/>
        </p:nvGrpSpPr>
        <p:grpSpPr>
          <a:xfrm>
            <a:off x="540023" y="647849"/>
            <a:ext cx="4635000" cy="1612106"/>
            <a:chOff x="0" y="-869950"/>
            <a:chExt cx="12360000" cy="4298950"/>
          </a:xfrm>
        </p:grpSpPr>
        <p:sp>
          <p:nvSpPr>
            <p:cNvPr id="137" name="Google Shape;137;p25"/>
            <p:cNvSpPr/>
            <p:nvPr/>
          </p:nvSpPr>
          <p:spPr>
            <a:xfrm>
              <a:off x="0" y="0"/>
              <a:ext cx="12359878" cy="3429000"/>
            </a:xfrm>
            <a:custGeom>
              <a:rect b="b" l="l" r="r" t="t"/>
              <a:pathLst>
                <a:path extrusionOk="0" h="3429000" w="12359878">
                  <a:moveTo>
                    <a:pt x="0" y="0"/>
                  </a:moveTo>
                  <a:lnTo>
                    <a:pt x="12359878" y="0"/>
                  </a:lnTo>
                  <a:lnTo>
                    <a:pt x="12359878" y="3429000"/>
                  </a:lnTo>
                  <a:lnTo>
                    <a:pt x="0" y="3429000"/>
                  </a:lnTo>
                  <a:close/>
                </a:path>
              </a:pathLst>
            </a:custGeom>
            <a:solidFill>
              <a:srgbClr val="000000">
                <a:alpha val="0"/>
              </a:srgbClr>
            </a:solidFill>
            <a:ln>
              <a:noFill/>
            </a:ln>
          </p:spPr>
        </p:sp>
        <p:sp>
          <p:nvSpPr>
            <p:cNvPr id="138" name="Google Shape;138;p25"/>
            <p:cNvSpPr txBox="1"/>
            <p:nvPr/>
          </p:nvSpPr>
          <p:spPr>
            <a:xfrm>
              <a:off x="0" y="-869950"/>
              <a:ext cx="12360000" cy="3486300"/>
            </a:xfrm>
            <a:prstGeom prst="rect">
              <a:avLst/>
            </a:prstGeom>
            <a:noFill/>
            <a:ln>
              <a:noFill/>
            </a:ln>
          </p:spPr>
          <p:txBody>
            <a:bodyPr anchorCtr="0" anchor="t" bIns="0" lIns="0" spcFirstLastPara="1" rIns="0" wrap="square" tIns="0">
              <a:noAutofit/>
            </a:bodyPr>
            <a:lstStyle/>
            <a:p>
              <a:pPr indent="0" lvl="0" marL="0" marR="0" rtl="0" algn="l">
                <a:lnSpc>
                  <a:spcPct val="125586"/>
                </a:lnSpc>
                <a:spcBef>
                  <a:spcPts val="0"/>
                </a:spcBef>
                <a:spcAft>
                  <a:spcPts val="0"/>
                </a:spcAft>
                <a:buNone/>
              </a:pPr>
              <a:r>
                <a:rPr b="1" i="0" lang="en" sz="2400" u="none" cap="none" strike="noStrike">
                  <a:solidFill>
                    <a:srgbClr val="F0FCFF"/>
                  </a:solidFill>
                  <a:latin typeface="Merriweather"/>
                  <a:ea typeface="Merriweather"/>
                  <a:cs typeface="Merriweather"/>
                  <a:sym typeface="Merriweather"/>
                </a:rPr>
                <a:t>AI Dungeon Master: </a:t>
              </a:r>
              <a:endParaRPr b="1" i="0" sz="2400" u="none" cap="none" strike="noStrike">
                <a:solidFill>
                  <a:srgbClr val="F0FCFF"/>
                </a:solidFill>
                <a:latin typeface="Merriweather"/>
                <a:ea typeface="Merriweather"/>
                <a:cs typeface="Merriweather"/>
                <a:sym typeface="Merriweather"/>
              </a:endParaRPr>
            </a:p>
            <a:p>
              <a:pPr indent="0" lvl="0" marL="0" marR="0" rtl="0" algn="l">
                <a:lnSpc>
                  <a:spcPct val="125586"/>
                </a:lnSpc>
                <a:spcBef>
                  <a:spcPts val="0"/>
                </a:spcBef>
                <a:spcAft>
                  <a:spcPts val="0"/>
                </a:spcAft>
                <a:buNone/>
              </a:pPr>
              <a:r>
                <a:rPr b="1" i="0" lang="en" sz="2400" u="none" cap="none" strike="noStrike">
                  <a:solidFill>
                    <a:srgbClr val="F0FCFF"/>
                  </a:solidFill>
                  <a:latin typeface="Merriweather"/>
                  <a:ea typeface="Merriweather"/>
                  <a:cs typeface="Merriweather"/>
                  <a:sym typeface="Merriweather"/>
                </a:rPr>
                <a:t>An Interactive Storytelling Chatbot</a:t>
              </a:r>
              <a:endParaRPr b="1" sz="400">
                <a:latin typeface="Merriweather"/>
                <a:ea typeface="Merriweather"/>
                <a:cs typeface="Merriweather"/>
                <a:sym typeface="Merriweather"/>
              </a:endParaRPr>
            </a:p>
          </p:txBody>
        </p:sp>
      </p:grpSp>
      <p:grpSp>
        <p:nvGrpSpPr>
          <p:cNvPr id="139" name="Google Shape;139;p25"/>
          <p:cNvGrpSpPr/>
          <p:nvPr/>
        </p:nvGrpSpPr>
        <p:grpSpPr>
          <a:xfrm>
            <a:off x="540023" y="2223492"/>
            <a:ext cx="4635000" cy="1502421"/>
            <a:chOff x="0" y="-714375"/>
            <a:chExt cx="12360000" cy="4006454"/>
          </a:xfrm>
        </p:grpSpPr>
        <p:sp>
          <p:nvSpPr>
            <p:cNvPr id="140" name="Google Shape;140;p25"/>
            <p:cNvSpPr/>
            <p:nvPr/>
          </p:nvSpPr>
          <p:spPr>
            <a:xfrm>
              <a:off x="0" y="0"/>
              <a:ext cx="12359878" cy="3292079"/>
            </a:xfrm>
            <a:custGeom>
              <a:rect b="b" l="l" r="r" t="t"/>
              <a:pathLst>
                <a:path extrusionOk="0" h="3292079" w="12359878">
                  <a:moveTo>
                    <a:pt x="0" y="0"/>
                  </a:moveTo>
                  <a:lnTo>
                    <a:pt x="12359878" y="0"/>
                  </a:lnTo>
                  <a:lnTo>
                    <a:pt x="12359878" y="3292079"/>
                  </a:lnTo>
                  <a:lnTo>
                    <a:pt x="0" y="3292079"/>
                  </a:lnTo>
                  <a:close/>
                </a:path>
              </a:pathLst>
            </a:custGeom>
            <a:solidFill>
              <a:srgbClr val="000000">
                <a:alpha val="0"/>
              </a:srgbClr>
            </a:solidFill>
            <a:ln>
              <a:noFill/>
            </a:ln>
          </p:spPr>
        </p:sp>
        <p:sp>
          <p:nvSpPr>
            <p:cNvPr id="141" name="Google Shape;141;p25"/>
            <p:cNvSpPr txBox="1"/>
            <p:nvPr/>
          </p:nvSpPr>
          <p:spPr>
            <a:xfrm>
              <a:off x="0" y="-714375"/>
              <a:ext cx="12360000" cy="33969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Welcome to the presentation of AI Dungeon Master, an innovative chatbot that utilizes Large Language Models (LLMs) for dynamic storytelling. This presentation covers the system architecture, the role of LLMs, memory retention, and user interactions, highlighting the potential of AI in creating compelling narrative experiences.</a:t>
              </a:r>
              <a:endParaRPr sz="700"/>
            </a:p>
          </p:txBody>
        </p:sp>
      </p:grpSp>
      <p:grpSp>
        <p:nvGrpSpPr>
          <p:cNvPr id="142" name="Google Shape;142;p25"/>
          <p:cNvGrpSpPr/>
          <p:nvPr/>
        </p:nvGrpSpPr>
        <p:grpSpPr>
          <a:xfrm>
            <a:off x="540023" y="3870871"/>
            <a:ext cx="1555403" cy="572389"/>
            <a:chOff x="0" y="-76200"/>
            <a:chExt cx="4147740" cy="1526371"/>
          </a:xfrm>
        </p:grpSpPr>
        <p:sp>
          <p:nvSpPr>
            <p:cNvPr id="143" name="Google Shape;143;p25"/>
            <p:cNvSpPr/>
            <p:nvPr/>
          </p:nvSpPr>
          <p:spPr>
            <a:xfrm>
              <a:off x="0" y="0"/>
              <a:ext cx="4147740" cy="1450171"/>
            </a:xfrm>
            <a:custGeom>
              <a:rect b="b" l="l" r="r" t="t"/>
              <a:pathLst>
                <a:path extrusionOk="0" h="1450171" w="4147740">
                  <a:moveTo>
                    <a:pt x="0" y="0"/>
                  </a:moveTo>
                  <a:lnTo>
                    <a:pt x="4147740" y="0"/>
                  </a:lnTo>
                  <a:lnTo>
                    <a:pt x="4147740" y="1450171"/>
                  </a:lnTo>
                  <a:lnTo>
                    <a:pt x="0" y="1450171"/>
                  </a:lnTo>
                  <a:close/>
                </a:path>
              </a:pathLst>
            </a:custGeom>
            <a:solidFill>
              <a:srgbClr val="000000">
                <a:alpha val="0"/>
              </a:srgbClr>
            </a:solidFill>
            <a:ln>
              <a:noFill/>
            </a:ln>
          </p:spPr>
        </p:sp>
        <p:sp>
          <p:nvSpPr>
            <p:cNvPr id="144" name="Google Shape;144;p25"/>
            <p:cNvSpPr txBox="1"/>
            <p:nvPr/>
          </p:nvSpPr>
          <p:spPr>
            <a:xfrm>
              <a:off x="0" y="-76200"/>
              <a:ext cx="4147740" cy="1526371"/>
            </a:xfrm>
            <a:prstGeom prst="rect">
              <a:avLst/>
            </a:prstGeom>
            <a:noFill/>
            <a:ln>
              <a:noFill/>
            </a:ln>
          </p:spPr>
          <p:txBody>
            <a:bodyPr anchorCtr="0" anchor="t" bIns="0" lIns="0" spcFirstLastPara="1" rIns="0" wrap="square" tIns="0">
              <a:noAutofit/>
            </a:bodyPr>
            <a:lstStyle/>
            <a:p>
              <a:pPr indent="0" lvl="0" marL="0" marR="0" rtl="0" algn="l">
                <a:lnSpc>
                  <a:spcPct val="141600"/>
                </a:lnSpc>
                <a:spcBef>
                  <a:spcPts val="0"/>
                </a:spcBef>
                <a:spcAft>
                  <a:spcPts val="0"/>
                </a:spcAft>
                <a:buNone/>
              </a:pPr>
              <a:r>
                <a:rPr b="1" i="0" lang="en" sz="1500" u="none" cap="none" strike="noStrike">
                  <a:solidFill>
                    <a:srgbClr val="E0E4E6"/>
                  </a:solidFill>
                  <a:latin typeface="Barlow"/>
                  <a:ea typeface="Barlow"/>
                  <a:cs typeface="Barlow"/>
                  <a:sym typeface="Barlow"/>
                </a:rPr>
                <a:t>by Dushyant Singh</a:t>
              </a:r>
              <a:endParaRPr sz="700"/>
            </a:p>
            <a:p>
              <a:pPr indent="0" lvl="0" marL="0" marR="0" rtl="0" algn="l">
                <a:lnSpc>
                  <a:spcPct val="141633"/>
                </a:lnSpc>
                <a:spcBef>
                  <a:spcPts val="0"/>
                </a:spcBef>
                <a:spcAft>
                  <a:spcPts val="0"/>
                </a:spcAft>
                <a:buNone/>
              </a:pPr>
              <a:r>
                <a:rPr b="1" i="0" lang="en" sz="1500" u="none" cap="none" strike="noStrike">
                  <a:solidFill>
                    <a:srgbClr val="E0E4E6"/>
                  </a:solidFill>
                  <a:latin typeface="Barlow"/>
                  <a:ea typeface="Barlow"/>
                  <a:cs typeface="Barlow"/>
                  <a:sym typeface="Barlow"/>
                </a:rPr>
                <a:t>2022181</a:t>
              </a:r>
              <a:endParaRPr sz="700"/>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descr="preencoded.png" id="410" name="Google Shape;410;p34"/>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411" name="Google Shape;411;p34"/>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sp>
        <p:nvSpPr>
          <p:cNvPr descr="preencoded.png" id="412" name="Google Shape;412;p34"/>
          <p:cNvSpPr/>
          <p:nvPr/>
        </p:nvSpPr>
        <p:spPr>
          <a:xfrm>
            <a:off x="5715000" y="0"/>
            <a:ext cx="3429000" cy="5143500"/>
          </a:xfrm>
          <a:custGeom>
            <a:rect b="b" l="l" r="r" t="t"/>
            <a:pathLst>
              <a:path extrusionOk="0" h="10287000" w="6858000">
                <a:moveTo>
                  <a:pt x="0" y="0"/>
                </a:moveTo>
                <a:lnTo>
                  <a:pt x="6858000" y="0"/>
                </a:lnTo>
                <a:lnTo>
                  <a:pt x="6858000" y="10287000"/>
                </a:lnTo>
                <a:lnTo>
                  <a:pt x="0" y="10287000"/>
                </a:lnTo>
                <a:lnTo>
                  <a:pt x="0" y="0"/>
                </a:lnTo>
                <a:close/>
              </a:path>
            </a:pathLst>
          </a:custGeom>
          <a:blipFill rotWithShape="1">
            <a:blip r:embed="rId4">
              <a:alphaModFix/>
            </a:blip>
            <a:stretch>
              <a:fillRect b="0" l="0" r="0" t="0"/>
            </a:stretch>
          </a:blipFill>
          <a:ln>
            <a:noFill/>
          </a:ln>
        </p:spPr>
      </p:sp>
      <p:grpSp>
        <p:nvGrpSpPr>
          <p:cNvPr id="413" name="Google Shape;413;p34"/>
          <p:cNvGrpSpPr/>
          <p:nvPr/>
        </p:nvGrpSpPr>
        <p:grpSpPr>
          <a:xfrm>
            <a:off x="540023" y="435397"/>
            <a:ext cx="4634955" cy="696367"/>
            <a:chOff x="0" y="-28575"/>
            <a:chExt cx="12359878" cy="1856978"/>
          </a:xfrm>
        </p:grpSpPr>
        <p:sp>
          <p:nvSpPr>
            <p:cNvPr id="414" name="Google Shape;414;p34"/>
            <p:cNvSpPr/>
            <p:nvPr/>
          </p:nvSpPr>
          <p:spPr>
            <a:xfrm>
              <a:off x="0" y="0"/>
              <a:ext cx="12359878" cy="1828403"/>
            </a:xfrm>
            <a:custGeom>
              <a:rect b="b" l="l" r="r" t="t"/>
              <a:pathLst>
                <a:path extrusionOk="0" h="1828403" w="12359878">
                  <a:moveTo>
                    <a:pt x="0" y="0"/>
                  </a:moveTo>
                  <a:lnTo>
                    <a:pt x="12359878" y="0"/>
                  </a:lnTo>
                  <a:lnTo>
                    <a:pt x="12359878" y="1828403"/>
                  </a:lnTo>
                  <a:lnTo>
                    <a:pt x="0" y="1828403"/>
                  </a:lnTo>
                  <a:close/>
                </a:path>
              </a:pathLst>
            </a:custGeom>
            <a:solidFill>
              <a:srgbClr val="000000">
                <a:alpha val="0"/>
              </a:srgbClr>
            </a:solidFill>
            <a:ln>
              <a:noFill/>
            </a:ln>
          </p:spPr>
        </p:sp>
        <p:sp>
          <p:nvSpPr>
            <p:cNvPr id="415" name="Google Shape;415;p34"/>
            <p:cNvSpPr txBox="1"/>
            <p:nvPr/>
          </p:nvSpPr>
          <p:spPr>
            <a:xfrm>
              <a:off x="0" y="-28575"/>
              <a:ext cx="12359878" cy="1856978"/>
            </a:xfrm>
            <a:prstGeom prst="rect">
              <a:avLst/>
            </a:prstGeom>
            <a:noFill/>
            <a:ln>
              <a:noFill/>
            </a:ln>
          </p:spPr>
          <p:txBody>
            <a:bodyPr anchorCtr="0" anchor="t" bIns="0" lIns="0" spcFirstLastPara="1" rIns="0" wrap="square" tIns="0">
              <a:noAutofit/>
            </a:bodyPr>
            <a:lstStyle/>
            <a:p>
              <a:pPr indent="0" lvl="0" marL="0" marR="0" rtl="0" algn="l">
                <a:lnSpc>
                  <a:spcPct val="124628"/>
                </a:lnSpc>
                <a:spcBef>
                  <a:spcPts val="0"/>
                </a:spcBef>
                <a:spcAft>
                  <a:spcPts val="0"/>
                </a:spcAft>
                <a:buNone/>
              </a:pPr>
              <a:r>
                <a:rPr b="1" i="0" lang="en" sz="2200" u="none" cap="none" strike="noStrike">
                  <a:solidFill>
                    <a:srgbClr val="F0FCFF"/>
                  </a:solidFill>
                  <a:latin typeface="Merriweather"/>
                  <a:ea typeface="Merriweather"/>
                  <a:cs typeface="Merriweather"/>
                  <a:sym typeface="Merriweather"/>
                </a:rPr>
                <a:t>AI Dungeon Master's Role - Staying in Character</a:t>
              </a:r>
              <a:endParaRPr sz="700">
                <a:latin typeface="Merriweather"/>
                <a:ea typeface="Merriweather"/>
                <a:cs typeface="Merriweather"/>
                <a:sym typeface="Merriweather"/>
              </a:endParaRPr>
            </a:p>
          </p:txBody>
        </p:sp>
      </p:grpSp>
      <p:grpSp>
        <p:nvGrpSpPr>
          <p:cNvPr id="416" name="Google Shape;416;p34"/>
          <p:cNvGrpSpPr/>
          <p:nvPr/>
        </p:nvGrpSpPr>
        <p:grpSpPr>
          <a:xfrm>
            <a:off x="540023" y="1286024"/>
            <a:ext cx="3782055" cy="400425"/>
            <a:chOff x="0" y="0"/>
            <a:chExt cx="10085479" cy="1067800"/>
          </a:xfrm>
        </p:grpSpPr>
        <p:sp>
          <p:nvSpPr>
            <p:cNvPr id="417" name="Google Shape;417;p34"/>
            <p:cNvSpPr/>
            <p:nvPr/>
          </p:nvSpPr>
          <p:spPr>
            <a:xfrm>
              <a:off x="0" y="0"/>
              <a:ext cx="10085479" cy="864585"/>
            </a:xfrm>
            <a:custGeom>
              <a:rect b="b" l="l" r="r" t="t"/>
              <a:pathLst>
                <a:path extrusionOk="0" h="864585" w="10085479">
                  <a:moveTo>
                    <a:pt x="0" y="0"/>
                  </a:moveTo>
                  <a:lnTo>
                    <a:pt x="10085479" y="0"/>
                  </a:lnTo>
                  <a:lnTo>
                    <a:pt x="10085479" y="864585"/>
                  </a:lnTo>
                  <a:lnTo>
                    <a:pt x="0" y="864585"/>
                  </a:lnTo>
                  <a:close/>
                </a:path>
              </a:pathLst>
            </a:custGeom>
            <a:solidFill>
              <a:srgbClr val="000000">
                <a:alpha val="0"/>
              </a:srgbClr>
            </a:solidFill>
            <a:ln>
              <a:noFill/>
            </a:ln>
          </p:spPr>
        </p:sp>
        <p:sp>
          <p:nvSpPr>
            <p:cNvPr id="418" name="Google Shape;418;p34"/>
            <p:cNvSpPr txBox="1"/>
            <p:nvPr/>
          </p:nvSpPr>
          <p:spPr>
            <a:xfrm>
              <a:off x="0" y="165100"/>
              <a:ext cx="10085400" cy="902700"/>
            </a:xfrm>
            <a:prstGeom prst="rect">
              <a:avLst/>
            </a:prstGeom>
            <a:noFill/>
            <a:ln>
              <a:noFill/>
            </a:ln>
          </p:spPr>
          <p:txBody>
            <a:bodyPr anchorCtr="0" anchor="t" bIns="0" lIns="0" spcFirstLastPara="1" rIns="0" wrap="square" tIns="0">
              <a:noAutofit/>
            </a:bodyPr>
            <a:lstStyle/>
            <a:p>
              <a:pPr indent="0" lvl="0" marL="0" marR="0" rtl="0" algn="l">
                <a:lnSpc>
                  <a:spcPct val="125478"/>
                </a:lnSpc>
                <a:spcBef>
                  <a:spcPts val="0"/>
                </a:spcBef>
                <a:spcAft>
                  <a:spcPts val="0"/>
                </a:spcAft>
                <a:buNone/>
              </a:pPr>
              <a:r>
                <a:rPr b="1" i="0" lang="en" sz="1600" u="none" cap="none" strike="noStrike">
                  <a:solidFill>
                    <a:srgbClr val="F0FCFF"/>
                  </a:solidFill>
                  <a:latin typeface="Arimo"/>
                  <a:ea typeface="Arimo"/>
                  <a:cs typeface="Arimo"/>
                  <a:sym typeface="Arimo"/>
                </a:rPr>
                <a:t>Ensuring the AI Stays True to Its Role</a:t>
              </a:r>
              <a:endParaRPr sz="700"/>
            </a:p>
          </p:txBody>
        </p:sp>
      </p:grpSp>
      <p:grpSp>
        <p:nvGrpSpPr>
          <p:cNvPr id="419" name="Google Shape;419;p34"/>
          <p:cNvGrpSpPr/>
          <p:nvPr/>
        </p:nvGrpSpPr>
        <p:grpSpPr>
          <a:xfrm>
            <a:off x="540023" y="1735336"/>
            <a:ext cx="4634955" cy="533103"/>
            <a:chOff x="0" y="-104775"/>
            <a:chExt cx="12359878" cy="1421607"/>
          </a:xfrm>
        </p:grpSpPr>
        <p:sp>
          <p:nvSpPr>
            <p:cNvPr id="420" name="Google Shape;420;p34"/>
            <p:cNvSpPr/>
            <p:nvPr/>
          </p:nvSpPr>
          <p:spPr>
            <a:xfrm>
              <a:off x="0" y="0"/>
              <a:ext cx="12359878" cy="1316832"/>
            </a:xfrm>
            <a:custGeom>
              <a:rect b="b" l="l" r="r" t="t"/>
              <a:pathLst>
                <a:path extrusionOk="0" h="1316832" w="12359878">
                  <a:moveTo>
                    <a:pt x="0" y="0"/>
                  </a:moveTo>
                  <a:lnTo>
                    <a:pt x="12359878" y="0"/>
                  </a:lnTo>
                  <a:lnTo>
                    <a:pt x="12359878" y="1316832"/>
                  </a:lnTo>
                  <a:lnTo>
                    <a:pt x="0" y="1316832"/>
                  </a:lnTo>
                  <a:close/>
                </a:path>
              </a:pathLst>
            </a:custGeom>
            <a:solidFill>
              <a:srgbClr val="000000">
                <a:alpha val="0"/>
              </a:srgbClr>
            </a:solidFill>
            <a:ln>
              <a:noFill/>
            </a:ln>
          </p:spPr>
        </p:sp>
        <p:sp>
          <p:nvSpPr>
            <p:cNvPr id="421" name="Google Shape;421;p34"/>
            <p:cNvSpPr txBox="1"/>
            <p:nvPr/>
          </p:nvSpPr>
          <p:spPr>
            <a:xfrm>
              <a:off x="0" y="-104775"/>
              <a:ext cx="12359878" cy="1421607"/>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The AI functions strictly as a Dungeon Master and does not entertain unrelated or out-of-context inputs.</a:t>
              </a:r>
              <a:endParaRPr sz="700"/>
            </a:p>
          </p:txBody>
        </p:sp>
      </p:grpSp>
      <p:grpSp>
        <p:nvGrpSpPr>
          <p:cNvPr id="422" name="Google Shape;422;p34"/>
          <p:cNvGrpSpPr/>
          <p:nvPr/>
        </p:nvGrpSpPr>
        <p:grpSpPr>
          <a:xfrm>
            <a:off x="540023" y="2283098"/>
            <a:ext cx="4634955" cy="780008"/>
            <a:chOff x="0" y="-104775"/>
            <a:chExt cx="12359878" cy="2080022"/>
          </a:xfrm>
        </p:grpSpPr>
        <p:sp>
          <p:nvSpPr>
            <p:cNvPr id="423" name="Google Shape;423;p34"/>
            <p:cNvSpPr/>
            <p:nvPr/>
          </p:nvSpPr>
          <p:spPr>
            <a:xfrm>
              <a:off x="0" y="0"/>
              <a:ext cx="12359878" cy="1975247"/>
            </a:xfrm>
            <a:custGeom>
              <a:rect b="b" l="l" r="r" t="t"/>
              <a:pathLst>
                <a:path extrusionOk="0" h="1975247" w="12359878">
                  <a:moveTo>
                    <a:pt x="0" y="0"/>
                  </a:moveTo>
                  <a:lnTo>
                    <a:pt x="12359878" y="0"/>
                  </a:lnTo>
                  <a:lnTo>
                    <a:pt x="12359878" y="1975247"/>
                  </a:lnTo>
                  <a:lnTo>
                    <a:pt x="0" y="1975247"/>
                  </a:lnTo>
                  <a:close/>
                </a:path>
              </a:pathLst>
            </a:custGeom>
            <a:solidFill>
              <a:srgbClr val="000000">
                <a:alpha val="0"/>
              </a:srgbClr>
            </a:solidFill>
            <a:ln>
              <a:noFill/>
            </a:ln>
          </p:spPr>
        </p:sp>
        <p:sp>
          <p:nvSpPr>
            <p:cNvPr id="424" name="Google Shape;424;p34"/>
            <p:cNvSpPr txBox="1"/>
            <p:nvPr/>
          </p:nvSpPr>
          <p:spPr>
            <a:xfrm>
              <a:off x="0" y="-104775"/>
              <a:ext cx="12359878" cy="2080022"/>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If a player’s free input is irrelevant to the ongoing story, the AI politely rejects it and encourages the user to stay engaged with the game’s narrative.</a:t>
              </a:r>
              <a:endParaRPr sz="700"/>
            </a:p>
          </p:txBody>
        </p:sp>
      </p:grpSp>
      <p:grpSp>
        <p:nvGrpSpPr>
          <p:cNvPr id="425" name="Google Shape;425;p34"/>
          <p:cNvGrpSpPr/>
          <p:nvPr/>
        </p:nvGrpSpPr>
        <p:grpSpPr>
          <a:xfrm>
            <a:off x="540023" y="3277357"/>
            <a:ext cx="3481121" cy="326355"/>
            <a:chOff x="0" y="-38100"/>
            <a:chExt cx="7721600" cy="723900"/>
          </a:xfrm>
        </p:grpSpPr>
        <p:sp>
          <p:nvSpPr>
            <p:cNvPr id="426" name="Google Shape;426;p34"/>
            <p:cNvSpPr/>
            <p:nvPr/>
          </p:nvSpPr>
          <p:spPr>
            <a:xfrm>
              <a:off x="0" y="0"/>
              <a:ext cx="7721600" cy="685800"/>
            </a:xfrm>
            <a:custGeom>
              <a:rect b="b" l="l" r="r" t="t"/>
              <a:pathLst>
                <a:path extrusionOk="0" h="685800" w="7721600">
                  <a:moveTo>
                    <a:pt x="0" y="0"/>
                  </a:moveTo>
                  <a:lnTo>
                    <a:pt x="7721600" y="0"/>
                  </a:lnTo>
                  <a:lnTo>
                    <a:pt x="7721600" y="685800"/>
                  </a:lnTo>
                  <a:lnTo>
                    <a:pt x="0" y="685800"/>
                  </a:lnTo>
                  <a:close/>
                </a:path>
              </a:pathLst>
            </a:custGeom>
            <a:solidFill>
              <a:srgbClr val="000000">
                <a:alpha val="0"/>
              </a:srgbClr>
            </a:solidFill>
            <a:ln>
              <a:noFill/>
            </a:ln>
          </p:spPr>
        </p:sp>
        <p:sp>
          <p:nvSpPr>
            <p:cNvPr id="427" name="Google Shape;427;p34"/>
            <p:cNvSpPr txBox="1"/>
            <p:nvPr/>
          </p:nvSpPr>
          <p:spPr>
            <a:xfrm>
              <a:off x="0" y="-38100"/>
              <a:ext cx="7721600" cy="723900"/>
            </a:xfrm>
            <a:prstGeom prst="rect">
              <a:avLst/>
            </a:prstGeom>
            <a:noFill/>
            <a:ln>
              <a:noFill/>
            </a:ln>
          </p:spPr>
          <p:txBody>
            <a:bodyPr anchorCtr="0" anchor="t" bIns="0" lIns="0" spcFirstLastPara="1" rIns="0" wrap="square" tIns="0">
              <a:noAutofit/>
            </a:bodyPr>
            <a:lstStyle/>
            <a:p>
              <a:pPr indent="0" lvl="0" marL="0" marR="0" rtl="0" algn="l">
                <a:lnSpc>
                  <a:spcPct val="125478"/>
                </a:lnSpc>
                <a:spcBef>
                  <a:spcPts val="0"/>
                </a:spcBef>
                <a:spcAft>
                  <a:spcPts val="0"/>
                </a:spcAft>
                <a:buNone/>
              </a:pPr>
              <a:r>
                <a:rPr b="1" i="0" lang="en" sz="1600" u="none" cap="none" strike="noStrike">
                  <a:solidFill>
                    <a:srgbClr val="F0FCFF"/>
                  </a:solidFill>
                  <a:latin typeface="Arimo"/>
                  <a:ea typeface="Arimo"/>
                  <a:cs typeface="Arimo"/>
                  <a:sym typeface="Arimo"/>
                </a:rPr>
                <a:t>Example of Rebuttal Handling:</a:t>
              </a:r>
              <a:endParaRPr sz="700"/>
            </a:p>
          </p:txBody>
        </p:sp>
      </p:grpSp>
      <p:grpSp>
        <p:nvGrpSpPr>
          <p:cNvPr id="428" name="Google Shape;428;p34"/>
          <p:cNvGrpSpPr/>
          <p:nvPr/>
        </p:nvGrpSpPr>
        <p:grpSpPr>
          <a:xfrm>
            <a:off x="540023" y="3743845"/>
            <a:ext cx="4634955" cy="286196"/>
            <a:chOff x="0" y="-104775"/>
            <a:chExt cx="12359878" cy="763190"/>
          </a:xfrm>
        </p:grpSpPr>
        <p:sp>
          <p:nvSpPr>
            <p:cNvPr id="429" name="Google Shape;429;p34"/>
            <p:cNvSpPr/>
            <p:nvPr/>
          </p:nvSpPr>
          <p:spPr>
            <a:xfrm>
              <a:off x="0" y="0"/>
              <a:ext cx="12359878" cy="658415"/>
            </a:xfrm>
            <a:custGeom>
              <a:rect b="b" l="l" r="r" t="t"/>
              <a:pathLst>
                <a:path extrusionOk="0" h="658415" w="12359878">
                  <a:moveTo>
                    <a:pt x="0" y="0"/>
                  </a:moveTo>
                  <a:lnTo>
                    <a:pt x="12359878" y="0"/>
                  </a:lnTo>
                  <a:lnTo>
                    <a:pt x="12359878" y="658415"/>
                  </a:lnTo>
                  <a:lnTo>
                    <a:pt x="0" y="658415"/>
                  </a:lnTo>
                  <a:close/>
                </a:path>
              </a:pathLst>
            </a:custGeom>
            <a:solidFill>
              <a:srgbClr val="000000">
                <a:alpha val="0"/>
              </a:srgbClr>
            </a:solidFill>
            <a:ln>
              <a:noFill/>
            </a:ln>
          </p:spPr>
        </p:sp>
        <p:sp>
          <p:nvSpPr>
            <p:cNvPr id="430" name="Google Shape;430;p34"/>
            <p:cNvSpPr txBox="1"/>
            <p:nvPr/>
          </p:nvSpPr>
          <p:spPr>
            <a:xfrm>
              <a:off x="0" y="-104775"/>
              <a:ext cx="12359878" cy="76319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1" i="0" lang="en" sz="1200" u="none" cap="none" strike="noStrike">
                  <a:solidFill>
                    <a:srgbClr val="E0E4E6"/>
                  </a:solidFill>
                  <a:latin typeface="Barlow"/>
                  <a:ea typeface="Barlow"/>
                  <a:cs typeface="Barlow"/>
                  <a:sym typeface="Barlow"/>
                </a:rPr>
                <a:t>Player:</a:t>
              </a:r>
              <a:r>
                <a:rPr b="0" i="0" lang="en" sz="1200" u="none" cap="none" strike="noStrike">
                  <a:solidFill>
                    <a:srgbClr val="E0E4E6"/>
                  </a:solidFill>
                  <a:latin typeface="Barlow"/>
                  <a:ea typeface="Barlow"/>
                  <a:cs typeface="Barlow"/>
                  <a:sym typeface="Barlow"/>
                </a:rPr>
                <a:t> "I want to buy a spaceship and fly to Mars."</a:t>
              </a:r>
              <a:endParaRPr sz="700"/>
            </a:p>
          </p:txBody>
        </p:sp>
      </p:grpSp>
      <p:grpSp>
        <p:nvGrpSpPr>
          <p:cNvPr id="431" name="Google Shape;431;p34"/>
          <p:cNvGrpSpPr/>
          <p:nvPr/>
        </p:nvGrpSpPr>
        <p:grpSpPr>
          <a:xfrm>
            <a:off x="540023" y="4164285"/>
            <a:ext cx="4634955" cy="533103"/>
            <a:chOff x="0" y="-104775"/>
            <a:chExt cx="12359878" cy="1421607"/>
          </a:xfrm>
        </p:grpSpPr>
        <p:sp>
          <p:nvSpPr>
            <p:cNvPr id="432" name="Google Shape;432;p34"/>
            <p:cNvSpPr/>
            <p:nvPr/>
          </p:nvSpPr>
          <p:spPr>
            <a:xfrm>
              <a:off x="0" y="0"/>
              <a:ext cx="12359878" cy="1316832"/>
            </a:xfrm>
            <a:custGeom>
              <a:rect b="b" l="l" r="r" t="t"/>
              <a:pathLst>
                <a:path extrusionOk="0" h="1316832" w="12359878">
                  <a:moveTo>
                    <a:pt x="0" y="0"/>
                  </a:moveTo>
                  <a:lnTo>
                    <a:pt x="12359878" y="0"/>
                  </a:lnTo>
                  <a:lnTo>
                    <a:pt x="12359878" y="1316832"/>
                  </a:lnTo>
                  <a:lnTo>
                    <a:pt x="0" y="1316832"/>
                  </a:lnTo>
                  <a:close/>
                </a:path>
              </a:pathLst>
            </a:custGeom>
            <a:solidFill>
              <a:srgbClr val="000000">
                <a:alpha val="0"/>
              </a:srgbClr>
            </a:solidFill>
            <a:ln>
              <a:noFill/>
            </a:ln>
          </p:spPr>
        </p:sp>
        <p:sp>
          <p:nvSpPr>
            <p:cNvPr id="433" name="Google Shape;433;p34"/>
            <p:cNvSpPr txBox="1"/>
            <p:nvPr/>
          </p:nvSpPr>
          <p:spPr>
            <a:xfrm>
              <a:off x="0" y="-104775"/>
              <a:ext cx="12359878" cy="1421607"/>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1" i="0" lang="en" sz="1200" u="none" cap="none" strike="noStrike">
                  <a:solidFill>
                    <a:srgbClr val="E0E4E6"/>
                  </a:solidFill>
                  <a:latin typeface="Barlow"/>
                  <a:ea typeface="Barlow"/>
                  <a:cs typeface="Barlow"/>
                  <a:sym typeface="Barlow"/>
                </a:rPr>
                <a:t>AI:</a:t>
              </a:r>
              <a:r>
                <a:rPr b="0" i="0" lang="en" sz="1200" u="none" cap="none" strike="noStrike">
                  <a:solidFill>
                    <a:srgbClr val="E0E4E6"/>
                  </a:solidFill>
                  <a:latin typeface="Barlow"/>
                  <a:ea typeface="Barlow"/>
                  <a:cs typeface="Barlow"/>
                  <a:sym typeface="Barlow"/>
                </a:rPr>
                <a:t> "That’s an ambitious idea, but right now you are deep in a mystical forest. Perhaps you should focus on finding a way out first! </a:t>
              </a:r>
              <a:endParaRPr sz="700"/>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descr="preencoded.png" id="442" name="Google Shape;442;p35"/>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443" name="Google Shape;443;p35"/>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sp>
        <p:nvSpPr>
          <p:cNvPr descr="preencoded.png" id="444" name="Google Shape;444;p35"/>
          <p:cNvSpPr/>
          <p:nvPr/>
        </p:nvSpPr>
        <p:spPr>
          <a:xfrm>
            <a:off x="5715000" y="0"/>
            <a:ext cx="3429000" cy="5143500"/>
          </a:xfrm>
          <a:custGeom>
            <a:rect b="b" l="l" r="r" t="t"/>
            <a:pathLst>
              <a:path extrusionOk="0" h="10287000" w="6858000">
                <a:moveTo>
                  <a:pt x="0" y="0"/>
                </a:moveTo>
                <a:lnTo>
                  <a:pt x="6858000" y="0"/>
                </a:lnTo>
                <a:lnTo>
                  <a:pt x="6858000" y="10287000"/>
                </a:lnTo>
                <a:lnTo>
                  <a:pt x="0" y="10287000"/>
                </a:lnTo>
                <a:lnTo>
                  <a:pt x="0" y="0"/>
                </a:lnTo>
                <a:close/>
              </a:path>
            </a:pathLst>
          </a:custGeom>
          <a:blipFill rotWithShape="1">
            <a:blip r:embed="rId4">
              <a:alphaModFix/>
            </a:blip>
            <a:stretch>
              <a:fillRect b="0" l="0" r="0" t="0"/>
            </a:stretch>
          </a:blipFill>
          <a:ln>
            <a:noFill/>
          </a:ln>
        </p:spPr>
      </p:sp>
      <p:grpSp>
        <p:nvGrpSpPr>
          <p:cNvPr id="445" name="Google Shape;445;p35"/>
          <p:cNvGrpSpPr/>
          <p:nvPr/>
        </p:nvGrpSpPr>
        <p:grpSpPr>
          <a:xfrm>
            <a:off x="519783" y="515317"/>
            <a:ext cx="4675436" cy="846683"/>
            <a:chOff x="0" y="-57150"/>
            <a:chExt cx="12467828" cy="2257822"/>
          </a:xfrm>
        </p:grpSpPr>
        <p:sp>
          <p:nvSpPr>
            <p:cNvPr id="446" name="Google Shape;446;p35"/>
            <p:cNvSpPr/>
            <p:nvPr/>
          </p:nvSpPr>
          <p:spPr>
            <a:xfrm>
              <a:off x="0" y="0"/>
              <a:ext cx="12467828" cy="2200672"/>
            </a:xfrm>
            <a:custGeom>
              <a:rect b="b" l="l" r="r" t="t"/>
              <a:pathLst>
                <a:path extrusionOk="0" h="2200672" w="12467828">
                  <a:moveTo>
                    <a:pt x="0" y="0"/>
                  </a:moveTo>
                  <a:lnTo>
                    <a:pt x="12467828" y="0"/>
                  </a:lnTo>
                  <a:lnTo>
                    <a:pt x="12467828" y="2200672"/>
                  </a:lnTo>
                  <a:lnTo>
                    <a:pt x="0" y="2200672"/>
                  </a:lnTo>
                  <a:close/>
                </a:path>
              </a:pathLst>
            </a:custGeom>
            <a:solidFill>
              <a:srgbClr val="000000">
                <a:alpha val="0"/>
              </a:srgbClr>
            </a:solidFill>
            <a:ln>
              <a:noFill/>
            </a:ln>
          </p:spPr>
        </p:sp>
        <p:sp>
          <p:nvSpPr>
            <p:cNvPr id="447" name="Google Shape;447;p35"/>
            <p:cNvSpPr txBox="1"/>
            <p:nvPr/>
          </p:nvSpPr>
          <p:spPr>
            <a:xfrm>
              <a:off x="0" y="-57150"/>
              <a:ext cx="12467828" cy="2257822"/>
            </a:xfrm>
            <a:prstGeom prst="rect">
              <a:avLst/>
            </a:prstGeom>
            <a:noFill/>
            <a:ln>
              <a:noFill/>
            </a:ln>
          </p:spPr>
          <p:txBody>
            <a:bodyPr anchorCtr="0" anchor="t" bIns="0" lIns="0" spcFirstLastPara="1" rIns="0" wrap="square" tIns="0">
              <a:noAutofit/>
            </a:bodyPr>
            <a:lstStyle/>
            <a:p>
              <a:pPr indent="0" lvl="0" marL="0" marR="0" rtl="0" algn="l">
                <a:lnSpc>
                  <a:spcPct val="124098"/>
                </a:lnSpc>
                <a:spcBef>
                  <a:spcPts val="0"/>
                </a:spcBef>
                <a:spcAft>
                  <a:spcPts val="0"/>
                </a:spcAft>
                <a:buNone/>
              </a:pPr>
              <a:r>
                <a:rPr b="1" i="0" lang="en" sz="2600" u="none" cap="none" strike="noStrike">
                  <a:solidFill>
                    <a:srgbClr val="F0FCFF"/>
                  </a:solidFill>
                  <a:latin typeface="Merriweather"/>
                  <a:ea typeface="Merriweather"/>
                  <a:cs typeface="Merriweather"/>
                  <a:sym typeface="Merriweather"/>
                </a:rPr>
                <a:t>User Interaction: </a:t>
              </a:r>
              <a:endParaRPr b="1" i="0" sz="2600" u="none" cap="none" strike="noStrike">
                <a:solidFill>
                  <a:srgbClr val="F0FCFF"/>
                </a:solidFill>
                <a:latin typeface="Merriweather"/>
                <a:ea typeface="Merriweather"/>
                <a:cs typeface="Merriweather"/>
                <a:sym typeface="Merriweather"/>
              </a:endParaRPr>
            </a:p>
            <a:p>
              <a:pPr indent="0" lvl="0" marL="0" marR="0" rtl="0" algn="l">
                <a:lnSpc>
                  <a:spcPct val="124098"/>
                </a:lnSpc>
                <a:spcBef>
                  <a:spcPts val="0"/>
                </a:spcBef>
                <a:spcAft>
                  <a:spcPts val="0"/>
                </a:spcAft>
                <a:buNone/>
              </a:pPr>
              <a:r>
                <a:rPr b="1" i="0" lang="en" sz="2600" u="none" cap="none" strike="noStrike">
                  <a:solidFill>
                    <a:srgbClr val="F0FCFF"/>
                  </a:solidFill>
                  <a:latin typeface="Merriweather"/>
                  <a:ea typeface="Merriweather"/>
                  <a:cs typeface="Merriweather"/>
                  <a:sym typeface="Merriweather"/>
                </a:rPr>
                <a:t>Dynamic Choices</a:t>
              </a:r>
              <a:endParaRPr sz="700">
                <a:latin typeface="Merriweather"/>
                <a:ea typeface="Merriweather"/>
                <a:cs typeface="Merriweather"/>
                <a:sym typeface="Merriweather"/>
              </a:endParaRPr>
            </a:p>
          </p:txBody>
        </p:sp>
      </p:grpSp>
      <p:grpSp>
        <p:nvGrpSpPr>
          <p:cNvPr id="448" name="Google Shape;448;p35"/>
          <p:cNvGrpSpPr/>
          <p:nvPr/>
        </p:nvGrpSpPr>
        <p:grpSpPr>
          <a:xfrm>
            <a:off x="512638" y="1577578"/>
            <a:ext cx="2277809" cy="1791795"/>
            <a:chOff x="0" y="0"/>
            <a:chExt cx="6074156" cy="4778121"/>
          </a:xfrm>
        </p:grpSpPr>
        <p:sp>
          <p:nvSpPr>
            <p:cNvPr id="449" name="Google Shape;449;p35"/>
            <p:cNvSpPr/>
            <p:nvPr/>
          </p:nvSpPr>
          <p:spPr>
            <a:xfrm>
              <a:off x="19050" y="19050"/>
              <a:ext cx="6036056" cy="4740021"/>
            </a:xfrm>
            <a:custGeom>
              <a:rect b="b" l="l" r="r" t="t"/>
              <a:pathLst>
                <a:path extrusionOk="0" h="4740021" w="6036056">
                  <a:moveTo>
                    <a:pt x="0" y="594106"/>
                  </a:moveTo>
                  <a:cubicBezTo>
                    <a:pt x="0" y="265938"/>
                    <a:pt x="266446" y="0"/>
                    <a:pt x="595122" y="0"/>
                  </a:cubicBezTo>
                  <a:lnTo>
                    <a:pt x="5440934" y="0"/>
                  </a:lnTo>
                  <a:cubicBezTo>
                    <a:pt x="5769610" y="0"/>
                    <a:pt x="6036056" y="265938"/>
                    <a:pt x="6036056" y="594106"/>
                  </a:cubicBezTo>
                  <a:lnTo>
                    <a:pt x="6036056" y="4145915"/>
                  </a:lnTo>
                  <a:cubicBezTo>
                    <a:pt x="6036056" y="4474083"/>
                    <a:pt x="5769610" y="4740021"/>
                    <a:pt x="5440934" y="4740021"/>
                  </a:cubicBezTo>
                  <a:lnTo>
                    <a:pt x="595122" y="4740021"/>
                  </a:lnTo>
                  <a:cubicBezTo>
                    <a:pt x="266446" y="4740021"/>
                    <a:pt x="0" y="4474083"/>
                    <a:pt x="0" y="4145915"/>
                  </a:cubicBezTo>
                  <a:close/>
                </a:path>
              </a:pathLst>
            </a:custGeom>
            <a:solidFill>
              <a:srgbClr val="0A081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50" name="Google Shape;450;p35"/>
            <p:cNvSpPr/>
            <p:nvPr/>
          </p:nvSpPr>
          <p:spPr>
            <a:xfrm>
              <a:off x="0" y="0"/>
              <a:ext cx="6074156" cy="4778121"/>
            </a:xfrm>
            <a:custGeom>
              <a:rect b="b" l="l" r="r" t="t"/>
              <a:pathLst>
                <a:path extrusionOk="0" h="4778121" w="6074156">
                  <a:moveTo>
                    <a:pt x="0" y="613156"/>
                  </a:moveTo>
                  <a:cubicBezTo>
                    <a:pt x="0" y="274447"/>
                    <a:pt x="274955" y="0"/>
                    <a:pt x="614172" y="0"/>
                  </a:cubicBezTo>
                  <a:lnTo>
                    <a:pt x="5459984" y="0"/>
                  </a:lnTo>
                  <a:lnTo>
                    <a:pt x="5459984" y="19050"/>
                  </a:lnTo>
                  <a:lnTo>
                    <a:pt x="5459984" y="0"/>
                  </a:lnTo>
                  <a:cubicBezTo>
                    <a:pt x="5799201" y="0"/>
                    <a:pt x="6074156" y="274447"/>
                    <a:pt x="6074156" y="613156"/>
                  </a:cubicBezTo>
                  <a:lnTo>
                    <a:pt x="6074156" y="4164965"/>
                  </a:lnTo>
                  <a:lnTo>
                    <a:pt x="6055106" y="4164965"/>
                  </a:lnTo>
                  <a:lnTo>
                    <a:pt x="6074156" y="4164965"/>
                  </a:lnTo>
                  <a:cubicBezTo>
                    <a:pt x="6074156" y="4503674"/>
                    <a:pt x="5799201" y="4778121"/>
                    <a:pt x="5459984" y="4778121"/>
                  </a:cubicBezTo>
                  <a:lnTo>
                    <a:pt x="5459984" y="4759071"/>
                  </a:lnTo>
                  <a:lnTo>
                    <a:pt x="5459984" y="4778121"/>
                  </a:lnTo>
                  <a:lnTo>
                    <a:pt x="614172" y="4778121"/>
                  </a:lnTo>
                  <a:lnTo>
                    <a:pt x="614172" y="4759071"/>
                  </a:lnTo>
                  <a:lnTo>
                    <a:pt x="614172" y="4778121"/>
                  </a:lnTo>
                  <a:cubicBezTo>
                    <a:pt x="274955" y="4778121"/>
                    <a:pt x="0" y="4503674"/>
                    <a:pt x="0" y="4164965"/>
                  </a:cubicBezTo>
                  <a:lnTo>
                    <a:pt x="0" y="613156"/>
                  </a:lnTo>
                  <a:lnTo>
                    <a:pt x="19050" y="613156"/>
                  </a:lnTo>
                  <a:lnTo>
                    <a:pt x="0" y="613156"/>
                  </a:lnTo>
                  <a:moveTo>
                    <a:pt x="38100" y="613156"/>
                  </a:moveTo>
                  <a:lnTo>
                    <a:pt x="38100" y="4164965"/>
                  </a:lnTo>
                  <a:lnTo>
                    <a:pt x="19050" y="4164965"/>
                  </a:lnTo>
                  <a:lnTo>
                    <a:pt x="38100" y="4164965"/>
                  </a:lnTo>
                  <a:cubicBezTo>
                    <a:pt x="38100" y="4482592"/>
                    <a:pt x="296037" y="4740021"/>
                    <a:pt x="614172" y="4740021"/>
                  </a:cubicBezTo>
                  <a:lnTo>
                    <a:pt x="5459984" y="4740021"/>
                  </a:lnTo>
                  <a:cubicBezTo>
                    <a:pt x="5778119" y="4740021"/>
                    <a:pt x="6036056" y="4482465"/>
                    <a:pt x="6036056" y="4164965"/>
                  </a:cubicBezTo>
                  <a:lnTo>
                    <a:pt x="6036056" y="613156"/>
                  </a:lnTo>
                  <a:lnTo>
                    <a:pt x="6055106" y="613156"/>
                  </a:lnTo>
                  <a:lnTo>
                    <a:pt x="6036056" y="613156"/>
                  </a:lnTo>
                  <a:cubicBezTo>
                    <a:pt x="6036056" y="295656"/>
                    <a:pt x="5778119" y="38100"/>
                    <a:pt x="5459984" y="38100"/>
                  </a:cubicBezTo>
                  <a:lnTo>
                    <a:pt x="614172" y="38100"/>
                  </a:lnTo>
                  <a:lnTo>
                    <a:pt x="614172" y="19050"/>
                  </a:lnTo>
                  <a:lnTo>
                    <a:pt x="614172" y="38100"/>
                  </a:lnTo>
                  <a:cubicBezTo>
                    <a:pt x="296037" y="38100"/>
                    <a:pt x="38100" y="295656"/>
                    <a:pt x="38100" y="613156"/>
                  </a:cubicBezTo>
                  <a:close/>
                </a:path>
              </a:pathLst>
            </a:custGeom>
            <a:solidFill>
              <a:srgbClr val="16FFB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grpSp>
        <p:nvGrpSpPr>
          <p:cNvPr id="451" name="Google Shape;451;p35"/>
          <p:cNvGrpSpPr/>
          <p:nvPr/>
        </p:nvGrpSpPr>
        <p:grpSpPr>
          <a:xfrm>
            <a:off x="682526" y="1740322"/>
            <a:ext cx="1650281" cy="213419"/>
            <a:chOff x="0" y="-19050"/>
            <a:chExt cx="4400748" cy="569118"/>
          </a:xfrm>
        </p:grpSpPr>
        <p:sp>
          <p:nvSpPr>
            <p:cNvPr id="452" name="Google Shape;452;p35"/>
            <p:cNvSpPr/>
            <p:nvPr/>
          </p:nvSpPr>
          <p:spPr>
            <a:xfrm>
              <a:off x="0" y="0"/>
              <a:ext cx="4400748" cy="550068"/>
            </a:xfrm>
            <a:custGeom>
              <a:rect b="b" l="l" r="r" t="t"/>
              <a:pathLst>
                <a:path extrusionOk="0" h="550068" w="4400748">
                  <a:moveTo>
                    <a:pt x="0" y="0"/>
                  </a:moveTo>
                  <a:lnTo>
                    <a:pt x="4400748" y="0"/>
                  </a:lnTo>
                  <a:lnTo>
                    <a:pt x="4400748" y="550068"/>
                  </a:lnTo>
                  <a:lnTo>
                    <a:pt x="0" y="550068"/>
                  </a:lnTo>
                  <a:close/>
                </a:path>
              </a:pathLst>
            </a:custGeom>
            <a:solidFill>
              <a:srgbClr val="000000">
                <a:alpha val="0"/>
              </a:srgbClr>
            </a:solidFill>
            <a:ln>
              <a:noFill/>
            </a:ln>
          </p:spPr>
        </p:sp>
        <p:sp>
          <p:nvSpPr>
            <p:cNvPr id="453" name="Google Shape;453;p35"/>
            <p:cNvSpPr txBox="1"/>
            <p:nvPr/>
          </p:nvSpPr>
          <p:spPr>
            <a:xfrm>
              <a:off x="0" y="-19050"/>
              <a:ext cx="4400748" cy="569118"/>
            </a:xfrm>
            <a:prstGeom prst="rect">
              <a:avLst/>
            </a:prstGeom>
            <a:noFill/>
            <a:ln>
              <a:noFill/>
            </a:ln>
          </p:spPr>
          <p:txBody>
            <a:bodyPr anchorCtr="0" anchor="t" bIns="0" lIns="0" spcFirstLastPara="1" rIns="0" wrap="square" tIns="0">
              <a:noAutofit/>
            </a:bodyPr>
            <a:lstStyle/>
            <a:p>
              <a:pPr indent="0" lvl="0" marL="0" marR="0" rtl="0" algn="l">
                <a:lnSpc>
                  <a:spcPct val="124395"/>
                </a:lnSpc>
                <a:spcBef>
                  <a:spcPts val="0"/>
                </a:spcBef>
                <a:spcAft>
                  <a:spcPts val="0"/>
                </a:spcAft>
                <a:buNone/>
              </a:pPr>
              <a:r>
                <a:rPr b="1" i="0" lang="en" sz="1300" u="none" cap="none" strike="noStrike">
                  <a:solidFill>
                    <a:srgbClr val="E0E4E6"/>
                  </a:solidFill>
                  <a:latin typeface="Arimo"/>
                  <a:ea typeface="Arimo"/>
                  <a:cs typeface="Arimo"/>
                  <a:sym typeface="Arimo"/>
                </a:rPr>
                <a:t>Interactive Choices</a:t>
              </a:r>
              <a:endParaRPr sz="700"/>
            </a:p>
          </p:txBody>
        </p:sp>
      </p:grpSp>
      <p:grpSp>
        <p:nvGrpSpPr>
          <p:cNvPr id="454" name="Google Shape;454;p35"/>
          <p:cNvGrpSpPr/>
          <p:nvPr/>
        </p:nvGrpSpPr>
        <p:grpSpPr>
          <a:xfrm>
            <a:off x="682526" y="2010668"/>
            <a:ext cx="1938040" cy="982563"/>
            <a:chOff x="0" y="-85725"/>
            <a:chExt cx="5168107" cy="2620168"/>
          </a:xfrm>
        </p:grpSpPr>
        <p:sp>
          <p:nvSpPr>
            <p:cNvPr id="455" name="Google Shape;455;p35"/>
            <p:cNvSpPr/>
            <p:nvPr/>
          </p:nvSpPr>
          <p:spPr>
            <a:xfrm>
              <a:off x="0" y="0"/>
              <a:ext cx="5168107" cy="2534443"/>
            </a:xfrm>
            <a:custGeom>
              <a:rect b="b" l="l" r="r" t="t"/>
              <a:pathLst>
                <a:path extrusionOk="0" h="2534443" w="5168107">
                  <a:moveTo>
                    <a:pt x="0" y="0"/>
                  </a:moveTo>
                  <a:lnTo>
                    <a:pt x="5168107" y="0"/>
                  </a:lnTo>
                  <a:lnTo>
                    <a:pt x="5168107" y="2534443"/>
                  </a:lnTo>
                  <a:lnTo>
                    <a:pt x="0" y="2534443"/>
                  </a:lnTo>
                  <a:close/>
                </a:path>
              </a:pathLst>
            </a:custGeom>
            <a:solidFill>
              <a:srgbClr val="000000">
                <a:alpha val="0"/>
              </a:srgbClr>
            </a:solidFill>
            <a:ln>
              <a:noFill/>
            </a:ln>
          </p:spPr>
        </p:sp>
        <p:sp>
          <p:nvSpPr>
            <p:cNvPr id="456" name="Google Shape;456;p35"/>
            <p:cNvSpPr txBox="1"/>
            <p:nvPr/>
          </p:nvSpPr>
          <p:spPr>
            <a:xfrm>
              <a:off x="0" y="-85725"/>
              <a:ext cx="5168107" cy="2620168"/>
            </a:xfrm>
            <a:prstGeom prst="rect">
              <a:avLst/>
            </a:prstGeom>
            <a:noFill/>
            <a:ln>
              <a:noFill/>
            </a:ln>
          </p:spPr>
          <p:txBody>
            <a:bodyPr anchorCtr="0" anchor="t" bIns="0" lIns="0" spcFirstLastPara="1" rIns="0" wrap="square" tIns="0">
              <a:noAutofit/>
            </a:bodyPr>
            <a:lstStyle/>
            <a:p>
              <a:pPr indent="0" lvl="0" marL="0" marR="0" rtl="0" algn="l">
                <a:lnSpc>
                  <a:spcPct val="159472"/>
                </a:lnSpc>
                <a:spcBef>
                  <a:spcPts val="0"/>
                </a:spcBef>
                <a:spcAft>
                  <a:spcPts val="0"/>
                </a:spcAft>
                <a:buNone/>
              </a:pPr>
              <a:r>
                <a:rPr b="0" i="0" lang="en" sz="1200" u="none" cap="none" strike="noStrike">
                  <a:solidFill>
                    <a:srgbClr val="E0E4E6"/>
                  </a:solidFill>
                  <a:latin typeface="Barlow"/>
                  <a:ea typeface="Barlow"/>
                  <a:cs typeface="Barlow"/>
                  <a:sym typeface="Barlow"/>
                </a:rPr>
                <a:t>The React frontend renders interactive choices based on LLM-generated options, 3 choices per turn.</a:t>
              </a:r>
              <a:endParaRPr sz="700"/>
            </a:p>
          </p:txBody>
        </p:sp>
      </p:grpSp>
      <p:grpSp>
        <p:nvGrpSpPr>
          <p:cNvPr id="457" name="Google Shape;457;p35"/>
          <p:cNvGrpSpPr/>
          <p:nvPr/>
        </p:nvGrpSpPr>
        <p:grpSpPr>
          <a:xfrm>
            <a:off x="2924621" y="1577578"/>
            <a:ext cx="2277809" cy="1791795"/>
            <a:chOff x="0" y="0"/>
            <a:chExt cx="6074156" cy="4778121"/>
          </a:xfrm>
        </p:grpSpPr>
        <p:sp>
          <p:nvSpPr>
            <p:cNvPr id="458" name="Google Shape;458;p35"/>
            <p:cNvSpPr/>
            <p:nvPr/>
          </p:nvSpPr>
          <p:spPr>
            <a:xfrm>
              <a:off x="19050" y="19050"/>
              <a:ext cx="6036056" cy="4740021"/>
            </a:xfrm>
            <a:custGeom>
              <a:rect b="b" l="l" r="r" t="t"/>
              <a:pathLst>
                <a:path extrusionOk="0" h="4740021" w="6036056">
                  <a:moveTo>
                    <a:pt x="0" y="594106"/>
                  </a:moveTo>
                  <a:cubicBezTo>
                    <a:pt x="0" y="265938"/>
                    <a:pt x="266446" y="0"/>
                    <a:pt x="595122" y="0"/>
                  </a:cubicBezTo>
                  <a:lnTo>
                    <a:pt x="5440934" y="0"/>
                  </a:lnTo>
                  <a:cubicBezTo>
                    <a:pt x="5769610" y="0"/>
                    <a:pt x="6036056" y="265938"/>
                    <a:pt x="6036056" y="594106"/>
                  </a:cubicBezTo>
                  <a:lnTo>
                    <a:pt x="6036056" y="4145915"/>
                  </a:lnTo>
                  <a:cubicBezTo>
                    <a:pt x="6036056" y="4474083"/>
                    <a:pt x="5769610" y="4740021"/>
                    <a:pt x="5440934" y="4740021"/>
                  </a:cubicBezTo>
                  <a:lnTo>
                    <a:pt x="595122" y="4740021"/>
                  </a:lnTo>
                  <a:cubicBezTo>
                    <a:pt x="266446" y="4740021"/>
                    <a:pt x="0" y="4474083"/>
                    <a:pt x="0" y="4145915"/>
                  </a:cubicBezTo>
                  <a:close/>
                </a:path>
              </a:pathLst>
            </a:custGeom>
            <a:solidFill>
              <a:srgbClr val="0A081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59" name="Google Shape;459;p35"/>
            <p:cNvSpPr/>
            <p:nvPr/>
          </p:nvSpPr>
          <p:spPr>
            <a:xfrm>
              <a:off x="0" y="0"/>
              <a:ext cx="6074156" cy="4778121"/>
            </a:xfrm>
            <a:custGeom>
              <a:rect b="b" l="l" r="r" t="t"/>
              <a:pathLst>
                <a:path extrusionOk="0" h="4778121" w="6074156">
                  <a:moveTo>
                    <a:pt x="0" y="613156"/>
                  </a:moveTo>
                  <a:cubicBezTo>
                    <a:pt x="0" y="274447"/>
                    <a:pt x="274955" y="0"/>
                    <a:pt x="614172" y="0"/>
                  </a:cubicBezTo>
                  <a:lnTo>
                    <a:pt x="5459984" y="0"/>
                  </a:lnTo>
                  <a:lnTo>
                    <a:pt x="5459984" y="19050"/>
                  </a:lnTo>
                  <a:lnTo>
                    <a:pt x="5459984" y="0"/>
                  </a:lnTo>
                  <a:cubicBezTo>
                    <a:pt x="5799201" y="0"/>
                    <a:pt x="6074156" y="274447"/>
                    <a:pt x="6074156" y="613156"/>
                  </a:cubicBezTo>
                  <a:lnTo>
                    <a:pt x="6074156" y="4164965"/>
                  </a:lnTo>
                  <a:lnTo>
                    <a:pt x="6055106" y="4164965"/>
                  </a:lnTo>
                  <a:lnTo>
                    <a:pt x="6074156" y="4164965"/>
                  </a:lnTo>
                  <a:cubicBezTo>
                    <a:pt x="6074156" y="4503674"/>
                    <a:pt x="5799201" y="4778121"/>
                    <a:pt x="5459984" y="4778121"/>
                  </a:cubicBezTo>
                  <a:lnTo>
                    <a:pt x="5459984" y="4759071"/>
                  </a:lnTo>
                  <a:lnTo>
                    <a:pt x="5459984" y="4778121"/>
                  </a:lnTo>
                  <a:lnTo>
                    <a:pt x="614172" y="4778121"/>
                  </a:lnTo>
                  <a:lnTo>
                    <a:pt x="614172" y="4759071"/>
                  </a:lnTo>
                  <a:lnTo>
                    <a:pt x="614172" y="4778121"/>
                  </a:lnTo>
                  <a:cubicBezTo>
                    <a:pt x="274955" y="4778121"/>
                    <a:pt x="0" y="4503674"/>
                    <a:pt x="0" y="4164965"/>
                  </a:cubicBezTo>
                  <a:lnTo>
                    <a:pt x="0" y="613156"/>
                  </a:lnTo>
                  <a:lnTo>
                    <a:pt x="19050" y="613156"/>
                  </a:lnTo>
                  <a:lnTo>
                    <a:pt x="0" y="613156"/>
                  </a:lnTo>
                  <a:moveTo>
                    <a:pt x="38100" y="613156"/>
                  </a:moveTo>
                  <a:lnTo>
                    <a:pt x="38100" y="4164965"/>
                  </a:lnTo>
                  <a:lnTo>
                    <a:pt x="19050" y="4164965"/>
                  </a:lnTo>
                  <a:lnTo>
                    <a:pt x="38100" y="4164965"/>
                  </a:lnTo>
                  <a:cubicBezTo>
                    <a:pt x="38100" y="4482592"/>
                    <a:pt x="296037" y="4740021"/>
                    <a:pt x="614172" y="4740021"/>
                  </a:cubicBezTo>
                  <a:lnTo>
                    <a:pt x="5459984" y="4740021"/>
                  </a:lnTo>
                  <a:cubicBezTo>
                    <a:pt x="5778119" y="4740021"/>
                    <a:pt x="6036056" y="4482465"/>
                    <a:pt x="6036056" y="4164965"/>
                  </a:cubicBezTo>
                  <a:lnTo>
                    <a:pt x="6036056" y="613156"/>
                  </a:lnTo>
                  <a:lnTo>
                    <a:pt x="6055106" y="613156"/>
                  </a:lnTo>
                  <a:lnTo>
                    <a:pt x="6036056" y="613156"/>
                  </a:lnTo>
                  <a:cubicBezTo>
                    <a:pt x="6036056" y="295656"/>
                    <a:pt x="5778119" y="38100"/>
                    <a:pt x="5459984" y="38100"/>
                  </a:cubicBezTo>
                  <a:lnTo>
                    <a:pt x="614172" y="38100"/>
                  </a:lnTo>
                  <a:lnTo>
                    <a:pt x="614172" y="19050"/>
                  </a:lnTo>
                  <a:lnTo>
                    <a:pt x="614172" y="38100"/>
                  </a:lnTo>
                  <a:cubicBezTo>
                    <a:pt x="296037" y="38100"/>
                    <a:pt x="38100" y="295656"/>
                    <a:pt x="38100" y="613156"/>
                  </a:cubicBezTo>
                  <a:close/>
                </a:path>
              </a:pathLst>
            </a:custGeom>
            <a:solidFill>
              <a:srgbClr val="29DDD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grpSp>
        <p:nvGrpSpPr>
          <p:cNvPr id="460" name="Google Shape;460;p35"/>
          <p:cNvGrpSpPr/>
          <p:nvPr/>
        </p:nvGrpSpPr>
        <p:grpSpPr>
          <a:xfrm>
            <a:off x="3094509" y="1740322"/>
            <a:ext cx="1938040" cy="419696"/>
            <a:chOff x="0" y="-19050"/>
            <a:chExt cx="5168107" cy="1119188"/>
          </a:xfrm>
        </p:grpSpPr>
        <p:sp>
          <p:nvSpPr>
            <p:cNvPr id="461" name="Google Shape;461;p35"/>
            <p:cNvSpPr/>
            <p:nvPr/>
          </p:nvSpPr>
          <p:spPr>
            <a:xfrm>
              <a:off x="0" y="0"/>
              <a:ext cx="5168107" cy="1100138"/>
            </a:xfrm>
            <a:custGeom>
              <a:rect b="b" l="l" r="r" t="t"/>
              <a:pathLst>
                <a:path extrusionOk="0" h="1100138" w="5168107">
                  <a:moveTo>
                    <a:pt x="0" y="0"/>
                  </a:moveTo>
                  <a:lnTo>
                    <a:pt x="5168107" y="0"/>
                  </a:lnTo>
                  <a:lnTo>
                    <a:pt x="5168107" y="1100138"/>
                  </a:lnTo>
                  <a:lnTo>
                    <a:pt x="0" y="1100138"/>
                  </a:lnTo>
                  <a:close/>
                </a:path>
              </a:pathLst>
            </a:custGeom>
            <a:solidFill>
              <a:srgbClr val="000000">
                <a:alpha val="0"/>
              </a:srgbClr>
            </a:solidFill>
            <a:ln>
              <a:noFill/>
            </a:ln>
          </p:spPr>
        </p:sp>
        <p:sp>
          <p:nvSpPr>
            <p:cNvPr id="462" name="Google Shape;462;p35"/>
            <p:cNvSpPr txBox="1"/>
            <p:nvPr/>
          </p:nvSpPr>
          <p:spPr>
            <a:xfrm>
              <a:off x="0" y="-19050"/>
              <a:ext cx="5168107" cy="1119188"/>
            </a:xfrm>
            <a:prstGeom prst="rect">
              <a:avLst/>
            </a:prstGeom>
            <a:noFill/>
            <a:ln>
              <a:noFill/>
            </a:ln>
          </p:spPr>
          <p:txBody>
            <a:bodyPr anchorCtr="0" anchor="t" bIns="0" lIns="0" spcFirstLastPara="1" rIns="0" wrap="square" tIns="0">
              <a:noAutofit/>
            </a:bodyPr>
            <a:lstStyle/>
            <a:p>
              <a:pPr indent="0" lvl="0" marL="0" marR="0" rtl="0" algn="l">
                <a:lnSpc>
                  <a:spcPct val="124395"/>
                </a:lnSpc>
                <a:spcBef>
                  <a:spcPts val="0"/>
                </a:spcBef>
                <a:spcAft>
                  <a:spcPts val="0"/>
                </a:spcAft>
                <a:buNone/>
              </a:pPr>
              <a:r>
                <a:rPr b="1" i="0" lang="en" sz="1300" u="none" cap="none" strike="noStrike">
                  <a:solidFill>
                    <a:srgbClr val="E0E4E6"/>
                  </a:solidFill>
                  <a:latin typeface="Arimo"/>
                  <a:ea typeface="Arimo"/>
                  <a:cs typeface="Arimo"/>
                  <a:sym typeface="Arimo"/>
                </a:rPr>
                <a:t>Plot </a:t>
              </a:r>
              <a:r>
                <a:rPr b="1" i="0" lang="en" sz="1300" u="none" cap="none" strike="noStrike">
                  <a:solidFill>
                    <a:srgbClr val="E0E4E6"/>
                  </a:solidFill>
                  <a:latin typeface="Arimo"/>
                  <a:ea typeface="Arimo"/>
                  <a:cs typeface="Arimo"/>
                  <a:sym typeface="Arimo"/>
                </a:rPr>
                <a:t> D</a:t>
              </a:r>
              <a:r>
                <a:rPr b="1" i="0" lang="en" sz="1300" u="none" cap="none" strike="noStrike">
                  <a:solidFill>
                    <a:srgbClr val="E0E4E6"/>
                  </a:solidFill>
                  <a:latin typeface="Arimo"/>
                  <a:ea typeface="Arimo"/>
                  <a:cs typeface="Arimo"/>
                  <a:sym typeface="Arimo"/>
                </a:rPr>
                <a:t>evelopment</a:t>
              </a:r>
              <a:endParaRPr sz="700"/>
            </a:p>
          </p:txBody>
        </p:sp>
      </p:grpSp>
      <p:grpSp>
        <p:nvGrpSpPr>
          <p:cNvPr id="463" name="Google Shape;463;p35"/>
          <p:cNvGrpSpPr/>
          <p:nvPr/>
        </p:nvGrpSpPr>
        <p:grpSpPr>
          <a:xfrm>
            <a:off x="3094509" y="1988344"/>
            <a:ext cx="1938040" cy="1211163"/>
            <a:chOff x="0" y="-695325"/>
            <a:chExt cx="5168107" cy="3229768"/>
          </a:xfrm>
        </p:grpSpPr>
        <p:sp>
          <p:nvSpPr>
            <p:cNvPr id="464" name="Google Shape;464;p35"/>
            <p:cNvSpPr/>
            <p:nvPr/>
          </p:nvSpPr>
          <p:spPr>
            <a:xfrm>
              <a:off x="0" y="0"/>
              <a:ext cx="5168107" cy="2534443"/>
            </a:xfrm>
            <a:custGeom>
              <a:rect b="b" l="l" r="r" t="t"/>
              <a:pathLst>
                <a:path extrusionOk="0" h="2534443" w="5168107">
                  <a:moveTo>
                    <a:pt x="0" y="0"/>
                  </a:moveTo>
                  <a:lnTo>
                    <a:pt x="5168107" y="0"/>
                  </a:lnTo>
                  <a:lnTo>
                    <a:pt x="5168107" y="2534443"/>
                  </a:lnTo>
                  <a:lnTo>
                    <a:pt x="0" y="2534443"/>
                  </a:lnTo>
                  <a:close/>
                </a:path>
              </a:pathLst>
            </a:custGeom>
            <a:solidFill>
              <a:srgbClr val="000000">
                <a:alpha val="0"/>
              </a:srgbClr>
            </a:solidFill>
            <a:ln>
              <a:noFill/>
            </a:ln>
          </p:spPr>
        </p:sp>
        <p:sp>
          <p:nvSpPr>
            <p:cNvPr id="465" name="Google Shape;465;p35"/>
            <p:cNvSpPr txBox="1"/>
            <p:nvPr/>
          </p:nvSpPr>
          <p:spPr>
            <a:xfrm>
              <a:off x="0" y="-695325"/>
              <a:ext cx="5168100" cy="2620200"/>
            </a:xfrm>
            <a:prstGeom prst="rect">
              <a:avLst/>
            </a:prstGeom>
            <a:noFill/>
            <a:ln>
              <a:noFill/>
            </a:ln>
          </p:spPr>
          <p:txBody>
            <a:bodyPr anchorCtr="0" anchor="t" bIns="0" lIns="0" spcFirstLastPara="1" rIns="0" wrap="square" tIns="0">
              <a:noAutofit/>
            </a:bodyPr>
            <a:lstStyle/>
            <a:p>
              <a:pPr indent="0" lvl="0" marL="0" marR="0" rtl="0" algn="l">
                <a:lnSpc>
                  <a:spcPct val="159472"/>
                </a:lnSpc>
                <a:spcBef>
                  <a:spcPts val="0"/>
                </a:spcBef>
                <a:spcAft>
                  <a:spcPts val="0"/>
                </a:spcAft>
                <a:buNone/>
              </a:pPr>
              <a:r>
                <a:rPr b="0" i="0" lang="en" sz="1200" u="none" cap="none" strike="noStrike">
                  <a:solidFill>
                    <a:srgbClr val="E0E4E6"/>
                  </a:solidFill>
                  <a:latin typeface="Barlow"/>
                  <a:ea typeface="Barlow"/>
                  <a:cs typeface="Barlow"/>
                  <a:sym typeface="Barlow"/>
                </a:rPr>
                <a:t>User selections drive the story forward, influencing character interactions and plot development in real-time.</a:t>
              </a:r>
              <a:endParaRPr sz="700"/>
            </a:p>
          </p:txBody>
        </p:sp>
      </p:grpSp>
      <p:grpSp>
        <p:nvGrpSpPr>
          <p:cNvPr id="466" name="Google Shape;466;p35"/>
          <p:cNvGrpSpPr/>
          <p:nvPr/>
        </p:nvGrpSpPr>
        <p:grpSpPr>
          <a:xfrm>
            <a:off x="512639" y="3503563"/>
            <a:ext cx="4689729" cy="1110329"/>
            <a:chOff x="0" y="0"/>
            <a:chExt cx="12505944" cy="2960878"/>
          </a:xfrm>
        </p:grpSpPr>
        <p:sp>
          <p:nvSpPr>
            <p:cNvPr id="467" name="Google Shape;467;p35"/>
            <p:cNvSpPr/>
            <p:nvPr/>
          </p:nvSpPr>
          <p:spPr>
            <a:xfrm>
              <a:off x="19050" y="19050"/>
              <a:ext cx="12467844" cy="2922778"/>
            </a:xfrm>
            <a:custGeom>
              <a:rect b="b" l="l" r="r" t="t"/>
              <a:pathLst>
                <a:path extrusionOk="0" h="2922778" w="12467844">
                  <a:moveTo>
                    <a:pt x="0" y="594106"/>
                  </a:moveTo>
                  <a:cubicBezTo>
                    <a:pt x="0" y="265938"/>
                    <a:pt x="268605" y="0"/>
                    <a:pt x="600075" y="0"/>
                  </a:cubicBezTo>
                  <a:lnTo>
                    <a:pt x="11867769" y="0"/>
                  </a:lnTo>
                  <a:cubicBezTo>
                    <a:pt x="12199112" y="0"/>
                    <a:pt x="12467844" y="265938"/>
                    <a:pt x="12467844" y="594106"/>
                  </a:cubicBezTo>
                  <a:lnTo>
                    <a:pt x="12467844" y="2328672"/>
                  </a:lnTo>
                  <a:cubicBezTo>
                    <a:pt x="12467844" y="2656840"/>
                    <a:pt x="12199238" y="2922778"/>
                    <a:pt x="11867769" y="2922778"/>
                  </a:cubicBezTo>
                  <a:lnTo>
                    <a:pt x="600075" y="2922778"/>
                  </a:lnTo>
                  <a:cubicBezTo>
                    <a:pt x="268732" y="2922778"/>
                    <a:pt x="0" y="2656840"/>
                    <a:pt x="0" y="2328672"/>
                  </a:cubicBezTo>
                  <a:close/>
                </a:path>
              </a:pathLst>
            </a:custGeom>
            <a:solidFill>
              <a:srgbClr val="0A081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68" name="Google Shape;468;p35"/>
            <p:cNvSpPr/>
            <p:nvPr/>
          </p:nvSpPr>
          <p:spPr>
            <a:xfrm>
              <a:off x="0" y="0"/>
              <a:ext cx="12505944" cy="2960878"/>
            </a:xfrm>
            <a:custGeom>
              <a:rect b="b" l="l" r="r" t="t"/>
              <a:pathLst>
                <a:path extrusionOk="0" h="2960878" w="12505944">
                  <a:moveTo>
                    <a:pt x="0" y="613156"/>
                  </a:moveTo>
                  <a:cubicBezTo>
                    <a:pt x="0" y="274320"/>
                    <a:pt x="277368" y="0"/>
                    <a:pt x="619125" y="0"/>
                  </a:cubicBezTo>
                  <a:lnTo>
                    <a:pt x="11886819" y="0"/>
                  </a:lnTo>
                  <a:lnTo>
                    <a:pt x="11886819" y="19050"/>
                  </a:lnTo>
                  <a:lnTo>
                    <a:pt x="11886819" y="0"/>
                  </a:lnTo>
                  <a:cubicBezTo>
                    <a:pt x="12228575" y="0"/>
                    <a:pt x="12505944" y="274320"/>
                    <a:pt x="12505944" y="613156"/>
                  </a:cubicBezTo>
                  <a:lnTo>
                    <a:pt x="12486894" y="613156"/>
                  </a:lnTo>
                  <a:lnTo>
                    <a:pt x="12505944" y="613156"/>
                  </a:lnTo>
                  <a:lnTo>
                    <a:pt x="12505944" y="2347722"/>
                  </a:lnTo>
                  <a:lnTo>
                    <a:pt x="12486894" y="2347722"/>
                  </a:lnTo>
                  <a:lnTo>
                    <a:pt x="12505944" y="2347722"/>
                  </a:lnTo>
                  <a:cubicBezTo>
                    <a:pt x="12505944" y="2686558"/>
                    <a:pt x="12228575" y="2960878"/>
                    <a:pt x="11886819" y="2960878"/>
                  </a:cubicBezTo>
                  <a:lnTo>
                    <a:pt x="11886819" y="2941828"/>
                  </a:lnTo>
                  <a:lnTo>
                    <a:pt x="11886819" y="2960878"/>
                  </a:lnTo>
                  <a:lnTo>
                    <a:pt x="619125" y="2960878"/>
                  </a:lnTo>
                  <a:lnTo>
                    <a:pt x="619125" y="2941828"/>
                  </a:lnTo>
                  <a:lnTo>
                    <a:pt x="619125" y="2960878"/>
                  </a:lnTo>
                  <a:cubicBezTo>
                    <a:pt x="277368" y="2960878"/>
                    <a:pt x="0" y="2686558"/>
                    <a:pt x="0" y="2347722"/>
                  </a:cubicBezTo>
                  <a:lnTo>
                    <a:pt x="0" y="613156"/>
                  </a:lnTo>
                  <a:lnTo>
                    <a:pt x="19050" y="613156"/>
                  </a:lnTo>
                  <a:lnTo>
                    <a:pt x="0" y="613156"/>
                  </a:lnTo>
                  <a:moveTo>
                    <a:pt x="38100" y="613156"/>
                  </a:moveTo>
                  <a:lnTo>
                    <a:pt x="38100" y="2347722"/>
                  </a:lnTo>
                  <a:lnTo>
                    <a:pt x="19050" y="2347722"/>
                  </a:lnTo>
                  <a:lnTo>
                    <a:pt x="38100" y="2347722"/>
                  </a:lnTo>
                  <a:cubicBezTo>
                    <a:pt x="38100" y="2665095"/>
                    <a:pt x="298069" y="2922778"/>
                    <a:pt x="619125" y="2922778"/>
                  </a:cubicBezTo>
                  <a:lnTo>
                    <a:pt x="11886819" y="2922778"/>
                  </a:lnTo>
                  <a:cubicBezTo>
                    <a:pt x="12207875" y="2922778"/>
                    <a:pt x="12467844" y="2665095"/>
                    <a:pt x="12467844" y="2347722"/>
                  </a:cubicBezTo>
                  <a:lnTo>
                    <a:pt x="12467844" y="613156"/>
                  </a:lnTo>
                  <a:cubicBezTo>
                    <a:pt x="12467844" y="295783"/>
                    <a:pt x="12207875" y="38100"/>
                    <a:pt x="11886819" y="38100"/>
                  </a:cubicBezTo>
                  <a:lnTo>
                    <a:pt x="619125" y="38100"/>
                  </a:lnTo>
                  <a:lnTo>
                    <a:pt x="619125" y="19050"/>
                  </a:lnTo>
                  <a:lnTo>
                    <a:pt x="619125" y="38100"/>
                  </a:lnTo>
                  <a:cubicBezTo>
                    <a:pt x="298069" y="38100"/>
                    <a:pt x="38100" y="295783"/>
                    <a:pt x="38100" y="613156"/>
                  </a:cubicBezTo>
                  <a:close/>
                </a:path>
              </a:pathLst>
            </a:custGeom>
            <a:solidFill>
              <a:srgbClr val="37A7E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grpSp>
        <p:nvGrpSpPr>
          <p:cNvPr id="469" name="Google Shape;469;p35"/>
          <p:cNvGrpSpPr/>
          <p:nvPr/>
        </p:nvGrpSpPr>
        <p:grpSpPr>
          <a:xfrm>
            <a:off x="682526" y="3666306"/>
            <a:ext cx="1811015" cy="213419"/>
            <a:chOff x="0" y="-19050"/>
            <a:chExt cx="4829373" cy="569118"/>
          </a:xfrm>
        </p:grpSpPr>
        <p:sp>
          <p:nvSpPr>
            <p:cNvPr id="470" name="Google Shape;470;p35"/>
            <p:cNvSpPr/>
            <p:nvPr/>
          </p:nvSpPr>
          <p:spPr>
            <a:xfrm>
              <a:off x="0" y="0"/>
              <a:ext cx="4829373" cy="550068"/>
            </a:xfrm>
            <a:custGeom>
              <a:rect b="b" l="l" r="r" t="t"/>
              <a:pathLst>
                <a:path extrusionOk="0" h="550068" w="4829373">
                  <a:moveTo>
                    <a:pt x="0" y="0"/>
                  </a:moveTo>
                  <a:lnTo>
                    <a:pt x="4829373" y="0"/>
                  </a:lnTo>
                  <a:lnTo>
                    <a:pt x="4829373" y="550068"/>
                  </a:lnTo>
                  <a:lnTo>
                    <a:pt x="0" y="550068"/>
                  </a:lnTo>
                  <a:close/>
                </a:path>
              </a:pathLst>
            </a:custGeom>
            <a:solidFill>
              <a:srgbClr val="000000">
                <a:alpha val="0"/>
              </a:srgbClr>
            </a:solidFill>
            <a:ln>
              <a:noFill/>
            </a:ln>
          </p:spPr>
        </p:sp>
        <p:sp>
          <p:nvSpPr>
            <p:cNvPr id="471" name="Google Shape;471;p35"/>
            <p:cNvSpPr txBox="1"/>
            <p:nvPr/>
          </p:nvSpPr>
          <p:spPr>
            <a:xfrm>
              <a:off x="0" y="-19050"/>
              <a:ext cx="4829373" cy="569118"/>
            </a:xfrm>
            <a:prstGeom prst="rect">
              <a:avLst/>
            </a:prstGeom>
            <a:noFill/>
            <a:ln>
              <a:noFill/>
            </a:ln>
          </p:spPr>
          <p:txBody>
            <a:bodyPr anchorCtr="0" anchor="t" bIns="0" lIns="0" spcFirstLastPara="1" rIns="0" wrap="square" tIns="0">
              <a:noAutofit/>
            </a:bodyPr>
            <a:lstStyle/>
            <a:p>
              <a:pPr indent="0" lvl="0" marL="0" marR="0" rtl="0" algn="l">
                <a:lnSpc>
                  <a:spcPct val="124395"/>
                </a:lnSpc>
                <a:spcBef>
                  <a:spcPts val="0"/>
                </a:spcBef>
                <a:spcAft>
                  <a:spcPts val="0"/>
                </a:spcAft>
                <a:buNone/>
              </a:pPr>
              <a:r>
                <a:rPr b="1" i="0" lang="en" sz="1300" u="none" cap="none" strike="noStrike">
                  <a:solidFill>
                    <a:srgbClr val="E0E4E6"/>
                  </a:solidFill>
                  <a:latin typeface="Arimo"/>
                  <a:ea typeface="Arimo"/>
                  <a:cs typeface="Arimo"/>
                  <a:sym typeface="Arimo"/>
                </a:rPr>
                <a:t>Track User references</a:t>
              </a:r>
              <a:endParaRPr sz="700"/>
            </a:p>
          </p:txBody>
        </p:sp>
      </p:grpSp>
      <p:grpSp>
        <p:nvGrpSpPr>
          <p:cNvPr id="472" name="Google Shape;472;p35"/>
          <p:cNvGrpSpPr/>
          <p:nvPr/>
        </p:nvGrpSpPr>
        <p:grpSpPr>
          <a:xfrm>
            <a:off x="682526" y="3936653"/>
            <a:ext cx="4349949" cy="507355"/>
            <a:chOff x="0" y="-85725"/>
            <a:chExt cx="11599863" cy="1352947"/>
          </a:xfrm>
        </p:grpSpPr>
        <p:sp>
          <p:nvSpPr>
            <p:cNvPr id="473" name="Google Shape;473;p35"/>
            <p:cNvSpPr/>
            <p:nvPr/>
          </p:nvSpPr>
          <p:spPr>
            <a:xfrm>
              <a:off x="0" y="0"/>
              <a:ext cx="11599863" cy="1267222"/>
            </a:xfrm>
            <a:custGeom>
              <a:rect b="b" l="l" r="r" t="t"/>
              <a:pathLst>
                <a:path extrusionOk="0" h="1267222" w="11599863">
                  <a:moveTo>
                    <a:pt x="0" y="0"/>
                  </a:moveTo>
                  <a:lnTo>
                    <a:pt x="11599863" y="0"/>
                  </a:lnTo>
                  <a:lnTo>
                    <a:pt x="11599863" y="1267222"/>
                  </a:lnTo>
                  <a:lnTo>
                    <a:pt x="0" y="1267222"/>
                  </a:lnTo>
                  <a:close/>
                </a:path>
              </a:pathLst>
            </a:custGeom>
            <a:solidFill>
              <a:srgbClr val="000000">
                <a:alpha val="0"/>
              </a:srgbClr>
            </a:solidFill>
            <a:ln>
              <a:noFill/>
            </a:ln>
          </p:spPr>
        </p:sp>
        <p:sp>
          <p:nvSpPr>
            <p:cNvPr id="474" name="Google Shape;474;p35"/>
            <p:cNvSpPr txBox="1"/>
            <p:nvPr/>
          </p:nvSpPr>
          <p:spPr>
            <a:xfrm>
              <a:off x="0" y="-85725"/>
              <a:ext cx="11599863" cy="1352947"/>
            </a:xfrm>
            <a:prstGeom prst="rect">
              <a:avLst/>
            </a:prstGeom>
            <a:noFill/>
            <a:ln>
              <a:noFill/>
            </a:ln>
          </p:spPr>
          <p:txBody>
            <a:bodyPr anchorCtr="0" anchor="t" bIns="0" lIns="0" spcFirstLastPara="1" rIns="0" wrap="square" tIns="0">
              <a:noAutofit/>
            </a:bodyPr>
            <a:lstStyle/>
            <a:p>
              <a:pPr indent="0" lvl="0" marL="0" marR="0" rtl="0" algn="l">
                <a:lnSpc>
                  <a:spcPct val="159472"/>
                </a:lnSpc>
                <a:spcBef>
                  <a:spcPts val="0"/>
                </a:spcBef>
                <a:spcAft>
                  <a:spcPts val="0"/>
                </a:spcAft>
                <a:buNone/>
              </a:pPr>
              <a:r>
                <a:rPr b="0" i="0" lang="en" sz="1200" u="none" cap="none" strike="noStrike">
                  <a:solidFill>
                    <a:srgbClr val="E0E4E6"/>
                  </a:solidFill>
                  <a:latin typeface="Barlow"/>
                  <a:ea typeface="Barlow"/>
                  <a:cs typeface="Barlow"/>
                  <a:sym typeface="Barlow"/>
                </a:rPr>
                <a:t>Integration with analytics tracks user preferences, popular choices, and story paths for personalized recommendations.</a:t>
              </a:r>
              <a:endParaRPr sz="700"/>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descr="preencoded.png" id="483" name="Google Shape;483;p36"/>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484" name="Google Shape;484;p36"/>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grpSp>
        <p:nvGrpSpPr>
          <p:cNvPr id="485" name="Google Shape;485;p36"/>
          <p:cNvGrpSpPr/>
          <p:nvPr/>
        </p:nvGrpSpPr>
        <p:grpSpPr>
          <a:xfrm>
            <a:off x="540023" y="770483"/>
            <a:ext cx="5968960" cy="566069"/>
            <a:chOff x="0" y="-57150"/>
            <a:chExt cx="15917227" cy="1509516"/>
          </a:xfrm>
        </p:grpSpPr>
        <p:sp>
          <p:nvSpPr>
            <p:cNvPr id="486" name="Google Shape;486;p36"/>
            <p:cNvSpPr/>
            <p:nvPr/>
          </p:nvSpPr>
          <p:spPr>
            <a:xfrm>
              <a:off x="0" y="0"/>
              <a:ext cx="15917227" cy="1452366"/>
            </a:xfrm>
            <a:custGeom>
              <a:rect b="b" l="l" r="r" t="t"/>
              <a:pathLst>
                <a:path extrusionOk="0" h="1452366" w="15917227">
                  <a:moveTo>
                    <a:pt x="0" y="0"/>
                  </a:moveTo>
                  <a:lnTo>
                    <a:pt x="15917227" y="0"/>
                  </a:lnTo>
                  <a:lnTo>
                    <a:pt x="15917227" y="1452366"/>
                  </a:lnTo>
                  <a:lnTo>
                    <a:pt x="0" y="1452366"/>
                  </a:lnTo>
                  <a:close/>
                </a:path>
              </a:pathLst>
            </a:custGeom>
            <a:solidFill>
              <a:srgbClr val="000000">
                <a:alpha val="0"/>
              </a:srgbClr>
            </a:solidFill>
            <a:ln>
              <a:noFill/>
            </a:ln>
          </p:spPr>
        </p:sp>
        <p:sp>
          <p:nvSpPr>
            <p:cNvPr id="487" name="Google Shape;487;p36"/>
            <p:cNvSpPr txBox="1"/>
            <p:nvPr/>
          </p:nvSpPr>
          <p:spPr>
            <a:xfrm>
              <a:off x="0" y="-57150"/>
              <a:ext cx="15917226" cy="1509516"/>
            </a:xfrm>
            <a:prstGeom prst="rect">
              <a:avLst/>
            </a:prstGeom>
            <a:noFill/>
            <a:ln>
              <a:noFill/>
            </a:ln>
          </p:spPr>
          <p:txBody>
            <a:bodyPr anchorCtr="0" anchor="t" bIns="0" lIns="0" spcFirstLastPara="1" rIns="0" wrap="square" tIns="0">
              <a:noAutofit/>
            </a:bodyPr>
            <a:lstStyle/>
            <a:p>
              <a:pPr indent="0" lvl="0" marL="0" marR="0" rtl="0" algn="l">
                <a:lnSpc>
                  <a:spcPct val="125586"/>
                </a:lnSpc>
                <a:spcBef>
                  <a:spcPts val="0"/>
                </a:spcBef>
                <a:spcAft>
                  <a:spcPts val="0"/>
                </a:spcAft>
                <a:buNone/>
              </a:pPr>
              <a:r>
                <a:rPr b="1" i="0" lang="en" sz="2700" u="none" cap="none" strike="noStrike">
                  <a:solidFill>
                    <a:srgbClr val="F0FCFF"/>
                  </a:solidFill>
                  <a:latin typeface="Merriweather"/>
                  <a:ea typeface="Merriweather"/>
                  <a:cs typeface="Merriweather"/>
                  <a:sym typeface="Merriweather"/>
                </a:rPr>
                <a:t>User Interaction: Free Text Input</a:t>
              </a:r>
              <a:endParaRPr sz="700">
                <a:latin typeface="Merriweather"/>
                <a:ea typeface="Merriweather"/>
                <a:cs typeface="Merriweather"/>
                <a:sym typeface="Merriweather"/>
              </a:endParaRPr>
            </a:p>
          </p:txBody>
        </p:sp>
      </p:grpSp>
      <p:grpSp>
        <p:nvGrpSpPr>
          <p:cNvPr id="488" name="Google Shape;488;p36"/>
          <p:cNvGrpSpPr/>
          <p:nvPr/>
        </p:nvGrpSpPr>
        <p:grpSpPr>
          <a:xfrm>
            <a:off x="1137717" y="2282354"/>
            <a:ext cx="1714500" cy="225028"/>
            <a:chOff x="0" y="-28575"/>
            <a:chExt cx="4572000" cy="600075"/>
          </a:xfrm>
        </p:grpSpPr>
        <p:sp>
          <p:nvSpPr>
            <p:cNvPr id="489" name="Google Shape;489;p36"/>
            <p:cNvSpPr/>
            <p:nvPr/>
          </p:nvSpPr>
          <p:spPr>
            <a:xfrm>
              <a:off x="0" y="0"/>
              <a:ext cx="4572000" cy="571500"/>
            </a:xfrm>
            <a:custGeom>
              <a:rect b="b" l="l" r="r" t="t"/>
              <a:pathLst>
                <a:path extrusionOk="0" h="571500" w="4572000">
                  <a:moveTo>
                    <a:pt x="0" y="0"/>
                  </a:moveTo>
                  <a:lnTo>
                    <a:pt x="4572000" y="0"/>
                  </a:lnTo>
                  <a:lnTo>
                    <a:pt x="4572000" y="571500"/>
                  </a:lnTo>
                  <a:lnTo>
                    <a:pt x="0" y="571500"/>
                  </a:lnTo>
                  <a:close/>
                </a:path>
              </a:pathLst>
            </a:custGeom>
            <a:solidFill>
              <a:srgbClr val="000000">
                <a:alpha val="0"/>
              </a:srgbClr>
            </a:solidFill>
            <a:ln>
              <a:noFill/>
            </a:ln>
          </p:spPr>
        </p:sp>
        <p:sp>
          <p:nvSpPr>
            <p:cNvPr id="490" name="Google Shape;490;p36"/>
            <p:cNvSpPr txBox="1"/>
            <p:nvPr/>
          </p:nvSpPr>
          <p:spPr>
            <a:xfrm>
              <a:off x="0" y="-28575"/>
              <a:ext cx="4572000" cy="600075"/>
            </a:xfrm>
            <a:prstGeom prst="rect">
              <a:avLst/>
            </a:prstGeom>
            <a:noFill/>
            <a:ln>
              <a:noFill/>
            </a:ln>
          </p:spPr>
          <p:txBody>
            <a:bodyPr anchorCtr="0" anchor="t" bIns="0" lIns="0" spcFirstLastPara="1" rIns="0" wrap="square" tIns="0">
              <a:noAutofit/>
            </a:bodyPr>
            <a:lstStyle/>
            <a:p>
              <a:pPr indent="0" lvl="0" marL="0" marR="0" rtl="0" algn="r">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Custom Actions</a:t>
              </a:r>
              <a:endParaRPr sz="700"/>
            </a:p>
          </p:txBody>
        </p:sp>
      </p:grpSp>
      <p:grpSp>
        <p:nvGrpSpPr>
          <p:cNvPr id="491" name="Google Shape;491;p36"/>
          <p:cNvGrpSpPr/>
          <p:nvPr/>
        </p:nvGrpSpPr>
        <p:grpSpPr>
          <a:xfrm>
            <a:off x="540023" y="2560662"/>
            <a:ext cx="2312194" cy="1026914"/>
            <a:chOff x="0" y="-104775"/>
            <a:chExt cx="6165850" cy="2738438"/>
          </a:xfrm>
        </p:grpSpPr>
        <p:sp>
          <p:nvSpPr>
            <p:cNvPr id="492" name="Google Shape;492;p36"/>
            <p:cNvSpPr/>
            <p:nvPr/>
          </p:nvSpPr>
          <p:spPr>
            <a:xfrm>
              <a:off x="0" y="0"/>
              <a:ext cx="6165850" cy="2633663"/>
            </a:xfrm>
            <a:custGeom>
              <a:rect b="b" l="l" r="r" t="t"/>
              <a:pathLst>
                <a:path extrusionOk="0" h="2633663" w="6165850">
                  <a:moveTo>
                    <a:pt x="0" y="0"/>
                  </a:moveTo>
                  <a:lnTo>
                    <a:pt x="6165850" y="0"/>
                  </a:lnTo>
                  <a:lnTo>
                    <a:pt x="6165850" y="2633663"/>
                  </a:lnTo>
                  <a:lnTo>
                    <a:pt x="0" y="2633663"/>
                  </a:lnTo>
                  <a:close/>
                </a:path>
              </a:pathLst>
            </a:custGeom>
            <a:solidFill>
              <a:srgbClr val="000000">
                <a:alpha val="0"/>
              </a:srgbClr>
            </a:solidFill>
            <a:ln>
              <a:noFill/>
            </a:ln>
          </p:spPr>
        </p:sp>
        <p:sp>
          <p:nvSpPr>
            <p:cNvPr id="493" name="Google Shape;493;p36"/>
            <p:cNvSpPr txBox="1"/>
            <p:nvPr/>
          </p:nvSpPr>
          <p:spPr>
            <a:xfrm>
              <a:off x="0" y="-104775"/>
              <a:ext cx="6165850" cy="2738438"/>
            </a:xfrm>
            <a:prstGeom prst="rect">
              <a:avLst/>
            </a:prstGeom>
            <a:noFill/>
            <a:ln>
              <a:noFill/>
            </a:ln>
          </p:spPr>
          <p:txBody>
            <a:bodyPr anchorCtr="0" anchor="t" bIns="0" lIns="0" spcFirstLastPara="1" rIns="0" wrap="square" tIns="0">
              <a:noAutofit/>
            </a:bodyPr>
            <a:lstStyle/>
            <a:p>
              <a:pPr indent="0" lvl="0" marL="0" marR="0" rtl="0" algn="r">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Users can input custom actions and descriptions, enabling the LLM to adapt the story accordingly.</a:t>
              </a:r>
              <a:endParaRPr sz="700"/>
            </a:p>
          </p:txBody>
        </p:sp>
      </p:grpSp>
      <p:sp>
        <p:nvSpPr>
          <p:cNvPr descr="preencoded.png" id="494" name="Google Shape;494;p36"/>
          <p:cNvSpPr/>
          <p:nvPr/>
        </p:nvSpPr>
        <p:spPr>
          <a:xfrm>
            <a:off x="3160812" y="1529135"/>
            <a:ext cx="2822377" cy="2822377"/>
          </a:xfrm>
          <a:custGeom>
            <a:rect b="b" l="l" r="r" t="t"/>
            <a:pathLst>
              <a:path extrusionOk="0" h="5644754" w="5644754">
                <a:moveTo>
                  <a:pt x="0" y="0"/>
                </a:moveTo>
                <a:lnTo>
                  <a:pt x="5644754" y="0"/>
                </a:lnTo>
                <a:lnTo>
                  <a:pt x="5644754" y="5644753"/>
                </a:lnTo>
                <a:lnTo>
                  <a:pt x="0" y="5644753"/>
                </a:lnTo>
                <a:lnTo>
                  <a:pt x="0" y="0"/>
                </a:lnTo>
                <a:close/>
              </a:path>
            </a:pathLst>
          </a:custGeom>
          <a:blipFill rotWithShape="1">
            <a:blip r:embed="rId4">
              <a:alphaModFix/>
            </a:blip>
            <a:stretch>
              <a:fillRect b="0" l="0" r="0" t="0"/>
            </a:stretch>
          </a:blipFill>
          <a:ln>
            <a:noFill/>
          </a:ln>
        </p:spPr>
      </p:sp>
      <p:grpSp>
        <p:nvGrpSpPr>
          <p:cNvPr id="495" name="Google Shape;495;p36"/>
          <p:cNvGrpSpPr/>
          <p:nvPr/>
        </p:nvGrpSpPr>
        <p:grpSpPr>
          <a:xfrm>
            <a:off x="3483397" y="2561853"/>
            <a:ext cx="230832" cy="352871"/>
            <a:chOff x="0" y="-171450"/>
            <a:chExt cx="615553" cy="940990"/>
          </a:xfrm>
        </p:grpSpPr>
        <p:sp>
          <p:nvSpPr>
            <p:cNvPr id="496" name="Google Shape;496;p36"/>
            <p:cNvSpPr/>
            <p:nvPr/>
          </p:nvSpPr>
          <p:spPr>
            <a:xfrm>
              <a:off x="0" y="0"/>
              <a:ext cx="615553" cy="769540"/>
            </a:xfrm>
            <a:custGeom>
              <a:rect b="b" l="l" r="r" t="t"/>
              <a:pathLst>
                <a:path extrusionOk="0" h="769540" w="615553">
                  <a:moveTo>
                    <a:pt x="0" y="0"/>
                  </a:moveTo>
                  <a:lnTo>
                    <a:pt x="615553" y="0"/>
                  </a:lnTo>
                  <a:lnTo>
                    <a:pt x="615553" y="769540"/>
                  </a:lnTo>
                  <a:lnTo>
                    <a:pt x="0" y="769540"/>
                  </a:lnTo>
                  <a:close/>
                </a:path>
              </a:pathLst>
            </a:custGeom>
            <a:solidFill>
              <a:srgbClr val="000000">
                <a:alpha val="0"/>
              </a:srgbClr>
            </a:solidFill>
            <a:ln>
              <a:noFill/>
            </a:ln>
          </p:spPr>
        </p:sp>
        <p:sp>
          <p:nvSpPr>
            <p:cNvPr id="497" name="Google Shape;497;p36"/>
            <p:cNvSpPr txBox="1"/>
            <p:nvPr/>
          </p:nvSpPr>
          <p:spPr>
            <a:xfrm>
              <a:off x="0" y="-171450"/>
              <a:ext cx="615553" cy="940990"/>
            </a:xfrm>
            <a:prstGeom prst="rect">
              <a:avLst/>
            </a:prstGeom>
            <a:noFill/>
            <a:ln>
              <a:noFill/>
            </a:ln>
          </p:spPr>
          <p:txBody>
            <a:bodyPr anchorCtr="0" anchor="t" bIns="0" lIns="0" spcFirstLastPara="1" rIns="0" wrap="square" tIns="0">
              <a:noAutofit/>
            </a:bodyPr>
            <a:lstStyle/>
            <a:p>
              <a:pPr indent="0" lvl="0" marL="0" marR="0" rtl="0" algn="l">
                <a:lnSpc>
                  <a:spcPct val="160331"/>
                </a:lnSpc>
                <a:spcBef>
                  <a:spcPts val="0"/>
                </a:spcBef>
                <a:spcAft>
                  <a:spcPts val="0"/>
                </a:spcAft>
                <a:buNone/>
              </a:pPr>
              <a:r>
                <a:rPr b="1" i="0" lang="en" sz="1800" u="none" cap="none" strike="noStrike">
                  <a:solidFill>
                    <a:srgbClr val="E0E4E6"/>
                  </a:solidFill>
                  <a:latin typeface="Arimo"/>
                  <a:ea typeface="Arimo"/>
                  <a:cs typeface="Arimo"/>
                  <a:sym typeface="Arimo"/>
                </a:rPr>
                <a:t>1</a:t>
              </a:r>
              <a:endParaRPr sz="700"/>
            </a:p>
          </p:txBody>
        </p:sp>
      </p:grpSp>
      <p:grpSp>
        <p:nvGrpSpPr>
          <p:cNvPr id="498" name="Google Shape;498;p36"/>
          <p:cNvGrpSpPr/>
          <p:nvPr/>
        </p:nvGrpSpPr>
        <p:grpSpPr>
          <a:xfrm>
            <a:off x="6291783" y="2282354"/>
            <a:ext cx="1714500" cy="225028"/>
            <a:chOff x="0" y="-28575"/>
            <a:chExt cx="4572000" cy="600075"/>
          </a:xfrm>
        </p:grpSpPr>
        <p:sp>
          <p:nvSpPr>
            <p:cNvPr id="499" name="Google Shape;499;p36"/>
            <p:cNvSpPr/>
            <p:nvPr/>
          </p:nvSpPr>
          <p:spPr>
            <a:xfrm>
              <a:off x="0" y="0"/>
              <a:ext cx="4572000" cy="571500"/>
            </a:xfrm>
            <a:custGeom>
              <a:rect b="b" l="l" r="r" t="t"/>
              <a:pathLst>
                <a:path extrusionOk="0" h="571500" w="4572000">
                  <a:moveTo>
                    <a:pt x="0" y="0"/>
                  </a:moveTo>
                  <a:lnTo>
                    <a:pt x="4572000" y="0"/>
                  </a:lnTo>
                  <a:lnTo>
                    <a:pt x="4572000" y="571500"/>
                  </a:lnTo>
                  <a:lnTo>
                    <a:pt x="0" y="571500"/>
                  </a:lnTo>
                  <a:close/>
                </a:path>
              </a:pathLst>
            </a:custGeom>
            <a:solidFill>
              <a:srgbClr val="000000">
                <a:alpha val="0"/>
              </a:srgbClr>
            </a:solidFill>
            <a:ln>
              <a:noFill/>
            </a:ln>
          </p:spPr>
        </p:sp>
        <p:sp>
          <p:nvSpPr>
            <p:cNvPr id="500" name="Google Shape;500;p36"/>
            <p:cNvSpPr txBox="1"/>
            <p:nvPr/>
          </p:nvSpPr>
          <p:spPr>
            <a:xfrm>
              <a:off x="0" y="-28575"/>
              <a:ext cx="4572000"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Spell Effects</a:t>
              </a:r>
              <a:endParaRPr sz="700"/>
            </a:p>
          </p:txBody>
        </p:sp>
      </p:grpSp>
      <p:grpSp>
        <p:nvGrpSpPr>
          <p:cNvPr id="501" name="Google Shape;501;p36"/>
          <p:cNvGrpSpPr/>
          <p:nvPr/>
        </p:nvGrpSpPr>
        <p:grpSpPr>
          <a:xfrm>
            <a:off x="6291783" y="2560662"/>
            <a:ext cx="2312194" cy="1026914"/>
            <a:chOff x="0" y="-104775"/>
            <a:chExt cx="6165850" cy="2738438"/>
          </a:xfrm>
        </p:grpSpPr>
        <p:sp>
          <p:nvSpPr>
            <p:cNvPr id="502" name="Google Shape;502;p36"/>
            <p:cNvSpPr/>
            <p:nvPr/>
          </p:nvSpPr>
          <p:spPr>
            <a:xfrm>
              <a:off x="0" y="0"/>
              <a:ext cx="6165850" cy="2633663"/>
            </a:xfrm>
            <a:custGeom>
              <a:rect b="b" l="l" r="r" t="t"/>
              <a:pathLst>
                <a:path extrusionOk="0" h="2633663" w="6165850">
                  <a:moveTo>
                    <a:pt x="0" y="0"/>
                  </a:moveTo>
                  <a:lnTo>
                    <a:pt x="6165850" y="0"/>
                  </a:lnTo>
                  <a:lnTo>
                    <a:pt x="6165850" y="2633663"/>
                  </a:lnTo>
                  <a:lnTo>
                    <a:pt x="0" y="2633663"/>
                  </a:lnTo>
                  <a:close/>
                </a:path>
              </a:pathLst>
            </a:custGeom>
            <a:solidFill>
              <a:srgbClr val="000000">
                <a:alpha val="0"/>
              </a:srgbClr>
            </a:solidFill>
            <a:ln>
              <a:noFill/>
            </a:ln>
          </p:spPr>
        </p:sp>
        <p:sp>
          <p:nvSpPr>
            <p:cNvPr id="503" name="Google Shape;503;p36"/>
            <p:cNvSpPr txBox="1"/>
            <p:nvPr/>
          </p:nvSpPr>
          <p:spPr>
            <a:xfrm>
              <a:off x="0" y="-104775"/>
              <a:ext cx="6165850" cy="2738438"/>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For example, typing "I cast a fireball at the dragon" prompts the LLM to respond with the effects of the spell.</a:t>
              </a:r>
              <a:endParaRPr sz="700"/>
            </a:p>
          </p:txBody>
        </p:sp>
      </p:grpSp>
      <p:sp>
        <p:nvSpPr>
          <p:cNvPr descr="preencoded.png" id="504" name="Google Shape;504;p36"/>
          <p:cNvSpPr/>
          <p:nvPr/>
        </p:nvSpPr>
        <p:spPr>
          <a:xfrm>
            <a:off x="3160812" y="1529135"/>
            <a:ext cx="2822377" cy="2822377"/>
          </a:xfrm>
          <a:custGeom>
            <a:rect b="b" l="l" r="r" t="t"/>
            <a:pathLst>
              <a:path extrusionOk="0" h="5644754" w="5644754">
                <a:moveTo>
                  <a:pt x="0" y="0"/>
                </a:moveTo>
                <a:lnTo>
                  <a:pt x="5644754" y="0"/>
                </a:lnTo>
                <a:lnTo>
                  <a:pt x="5644754" y="5644753"/>
                </a:lnTo>
                <a:lnTo>
                  <a:pt x="0" y="5644753"/>
                </a:lnTo>
                <a:lnTo>
                  <a:pt x="0" y="0"/>
                </a:lnTo>
                <a:close/>
              </a:path>
            </a:pathLst>
          </a:custGeom>
          <a:blipFill rotWithShape="1">
            <a:blip r:embed="rId5">
              <a:alphaModFix/>
            </a:blip>
            <a:stretch>
              <a:fillRect b="0" l="0" r="0" t="0"/>
            </a:stretch>
          </a:blipFill>
          <a:ln>
            <a:noFill/>
          </a:ln>
        </p:spPr>
      </p:sp>
      <p:grpSp>
        <p:nvGrpSpPr>
          <p:cNvPr id="505" name="Google Shape;505;p36"/>
          <p:cNvGrpSpPr/>
          <p:nvPr/>
        </p:nvGrpSpPr>
        <p:grpSpPr>
          <a:xfrm>
            <a:off x="5429696" y="2901553"/>
            <a:ext cx="230832" cy="352871"/>
            <a:chOff x="0" y="-171450"/>
            <a:chExt cx="615553" cy="940990"/>
          </a:xfrm>
        </p:grpSpPr>
        <p:sp>
          <p:nvSpPr>
            <p:cNvPr id="506" name="Google Shape;506;p36"/>
            <p:cNvSpPr/>
            <p:nvPr/>
          </p:nvSpPr>
          <p:spPr>
            <a:xfrm>
              <a:off x="0" y="0"/>
              <a:ext cx="615553" cy="769540"/>
            </a:xfrm>
            <a:custGeom>
              <a:rect b="b" l="l" r="r" t="t"/>
              <a:pathLst>
                <a:path extrusionOk="0" h="769540" w="615553">
                  <a:moveTo>
                    <a:pt x="0" y="0"/>
                  </a:moveTo>
                  <a:lnTo>
                    <a:pt x="615553" y="0"/>
                  </a:lnTo>
                  <a:lnTo>
                    <a:pt x="615553" y="769540"/>
                  </a:lnTo>
                  <a:lnTo>
                    <a:pt x="0" y="769540"/>
                  </a:lnTo>
                  <a:close/>
                </a:path>
              </a:pathLst>
            </a:custGeom>
            <a:solidFill>
              <a:srgbClr val="000000">
                <a:alpha val="0"/>
              </a:srgbClr>
            </a:solidFill>
            <a:ln>
              <a:noFill/>
            </a:ln>
          </p:spPr>
        </p:sp>
        <p:sp>
          <p:nvSpPr>
            <p:cNvPr id="507" name="Google Shape;507;p36"/>
            <p:cNvSpPr txBox="1"/>
            <p:nvPr/>
          </p:nvSpPr>
          <p:spPr>
            <a:xfrm>
              <a:off x="0" y="-171450"/>
              <a:ext cx="615553" cy="940990"/>
            </a:xfrm>
            <a:prstGeom prst="rect">
              <a:avLst/>
            </a:prstGeom>
            <a:noFill/>
            <a:ln>
              <a:noFill/>
            </a:ln>
          </p:spPr>
          <p:txBody>
            <a:bodyPr anchorCtr="0" anchor="t" bIns="0" lIns="0" spcFirstLastPara="1" rIns="0" wrap="square" tIns="0">
              <a:noAutofit/>
            </a:bodyPr>
            <a:lstStyle/>
            <a:p>
              <a:pPr indent="0" lvl="0" marL="0" marR="0" rtl="0" algn="l">
                <a:lnSpc>
                  <a:spcPct val="160331"/>
                </a:lnSpc>
                <a:spcBef>
                  <a:spcPts val="0"/>
                </a:spcBef>
                <a:spcAft>
                  <a:spcPts val="0"/>
                </a:spcAft>
                <a:buNone/>
              </a:pPr>
              <a:r>
                <a:rPr b="1" i="0" lang="en" sz="1800" u="none" cap="none" strike="noStrike">
                  <a:solidFill>
                    <a:srgbClr val="E0E4E6"/>
                  </a:solidFill>
                  <a:latin typeface="Arimo"/>
                  <a:ea typeface="Arimo"/>
                  <a:cs typeface="Arimo"/>
                  <a:sym typeface="Arimo"/>
                </a:rPr>
                <a:t>2</a:t>
              </a:r>
              <a:endParaRPr sz="700"/>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descr="preencoded.png" id="516" name="Google Shape;516;p37"/>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517" name="Google Shape;517;p37"/>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sp>
        <p:nvSpPr>
          <p:cNvPr descr="preencoded.png" id="518" name="Google Shape;518;p37"/>
          <p:cNvSpPr/>
          <p:nvPr/>
        </p:nvSpPr>
        <p:spPr>
          <a:xfrm>
            <a:off x="5715000" y="0"/>
            <a:ext cx="3429000" cy="5143500"/>
          </a:xfrm>
          <a:custGeom>
            <a:rect b="b" l="l" r="r" t="t"/>
            <a:pathLst>
              <a:path extrusionOk="0" h="10287000" w="6858000">
                <a:moveTo>
                  <a:pt x="0" y="0"/>
                </a:moveTo>
                <a:lnTo>
                  <a:pt x="6858000" y="0"/>
                </a:lnTo>
                <a:lnTo>
                  <a:pt x="6858000" y="10287000"/>
                </a:lnTo>
                <a:lnTo>
                  <a:pt x="0" y="10287000"/>
                </a:lnTo>
                <a:lnTo>
                  <a:pt x="0" y="0"/>
                </a:lnTo>
                <a:close/>
              </a:path>
            </a:pathLst>
          </a:custGeom>
          <a:blipFill rotWithShape="1">
            <a:blip r:embed="rId4">
              <a:alphaModFix/>
            </a:blip>
            <a:stretch>
              <a:fillRect b="0" l="0" r="0" t="0"/>
            </a:stretch>
          </a:blipFill>
          <a:ln>
            <a:noFill/>
          </a:ln>
        </p:spPr>
      </p:sp>
      <p:grpSp>
        <p:nvGrpSpPr>
          <p:cNvPr id="519" name="Google Shape;519;p37"/>
          <p:cNvGrpSpPr/>
          <p:nvPr/>
        </p:nvGrpSpPr>
        <p:grpSpPr>
          <a:xfrm>
            <a:off x="488901" y="516806"/>
            <a:ext cx="4737200" cy="965811"/>
            <a:chOff x="0" y="-241300"/>
            <a:chExt cx="12632532" cy="2575498"/>
          </a:xfrm>
        </p:grpSpPr>
        <p:sp>
          <p:nvSpPr>
            <p:cNvPr id="520" name="Google Shape;520;p37"/>
            <p:cNvSpPr/>
            <p:nvPr/>
          </p:nvSpPr>
          <p:spPr>
            <a:xfrm>
              <a:off x="0" y="0"/>
              <a:ext cx="12632532" cy="2334198"/>
            </a:xfrm>
            <a:custGeom>
              <a:rect b="b" l="l" r="r" t="t"/>
              <a:pathLst>
                <a:path extrusionOk="0" h="2334198" w="12632532">
                  <a:moveTo>
                    <a:pt x="0" y="0"/>
                  </a:moveTo>
                  <a:lnTo>
                    <a:pt x="12632532" y="0"/>
                  </a:lnTo>
                  <a:lnTo>
                    <a:pt x="12632532" y="2334198"/>
                  </a:lnTo>
                  <a:lnTo>
                    <a:pt x="0" y="2334198"/>
                  </a:lnTo>
                  <a:close/>
                </a:path>
              </a:pathLst>
            </a:custGeom>
            <a:solidFill>
              <a:srgbClr val="000000">
                <a:alpha val="0"/>
              </a:srgbClr>
            </a:solidFill>
            <a:ln>
              <a:noFill/>
            </a:ln>
          </p:spPr>
        </p:sp>
        <p:sp>
          <p:nvSpPr>
            <p:cNvPr id="521" name="Google Shape;521;p37"/>
            <p:cNvSpPr txBox="1"/>
            <p:nvPr/>
          </p:nvSpPr>
          <p:spPr>
            <a:xfrm>
              <a:off x="0" y="-241300"/>
              <a:ext cx="12632400" cy="2372400"/>
            </a:xfrm>
            <a:prstGeom prst="rect">
              <a:avLst/>
            </a:prstGeom>
            <a:noFill/>
            <a:ln>
              <a:noFill/>
            </a:ln>
          </p:spPr>
          <p:txBody>
            <a:bodyPr anchorCtr="0" anchor="t" bIns="0" lIns="0" spcFirstLastPara="1" rIns="0" wrap="square" tIns="0">
              <a:noAutofit/>
            </a:bodyPr>
            <a:lstStyle/>
            <a:p>
              <a:pPr indent="0" lvl="0" marL="0" marR="0" rtl="0" algn="l">
                <a:lnSpc>
                  <a:spcPct val="124348"/>
                </a:lnSpc>
                <a:spcBef>
                  <a:spcPts val="0"/>
                </a:spcBef>
                <a:spcAft>
                  <a:spcPts val="0"/>
                </a:spcAft>
                <a:buNone/>
              </a:pPr>
              <a:r>
                <a:rPr b="1" i="0" lang="en" sz="2400" u="none" cap="none" strike="noStrike">
                  <a:solidFill>
                    <a:srgbClr val="F0FCFF"/>
                  </a:solidFill>
                  <a:latin typeface="Merriweather"/>
                  <a:ea typeface="Merriweather"/>
                  <a:cs typeface="Merriweather"/>
                  <a:sym typeface="Merriweather"/>
                </a:rPr>
                <a:t>API Communication - React &amp; Flask Integration</a:t>
              </a:r>
              <a:endParaRPr sz="700">
                <a:latin typeface="Merriweather"/>
                <a:ea typeface="Merriweather"/>
                <a:cs typeface="Merriweather"/>
                <a:sym typeface="Merriweather"/>
              </a:endParaRPr>
            </a:p>
          </p:txBody>
        </p:sp>
      </p:grpSp>
      <p:grpSp>
        <p:nvGrpSpPr>
          <p:cNvPr id="522" name="Google Shape;522;p37"/>
          <p:cNvGrpSpPr/>
          <p:nvPr/>
        </p:nvGrpSpPr>
        <p:grpSpPr>
          <a:xfrm>
            <a:off x="488901" y="1557189"/>
            <a:ext cx="4737200" cy="259184"/>
            <a:chOff x="0" y="-95250"/>
            <a:chExt cx="12632532" cy="691158"/>
          </a:xfrm>
        </p:grpSpPr>
        <p:sp>
          <p:nvSpPr>
            <p:cNvPr id="523" name="Google Shape;523;p37"/>
            <p:cNvSpPr/>
            <p:nvPr/>
          </p:nvSpPr>
          <p:spPr>
            <a:xfrm>
              <a:off x="0" y="0"/>
              <a:ext cx="12632532" cy="595908"/>
            </a:xfrm>
            <a:custGeom>
              <a:rect b="b" l="l" r="r" t="t"/>
              <a:pathLst>
                <a:path extrusionOk="0" h="595908" w="12632532">
                  <a:moveTo>
                    <a:pt x="0" y="0"/>
                  </a:moveTo>
                  <a:lnTo>
                    <a:pt x="12632532" y="0"/>
                  </a:lnTo>
                  <a:lnTo>
                    <a:pt x="12632532" y="595908"/>
                  </a:lnTo>
                  <a:lnTo>
                    <a:pt x="0" y="595908"/>
                  </a:lnTo>
                  <a:close/>
                </a:path>
              </a:pathLst>
            </a:custGeom>
            <a:solidFill>
              <a:srgbClr val="000000">
                <a:alpha val="0"/>
              </a:srgbClr>
            </a:solidFill>
            <a:ln>
              <a:noFill/>
            </a:ln>
          </p:spPr>
        </p:sp>
        <p:sp>
          <p:nvSpPr>
            <p:cNvPr id="524" name="Google Shape;524;p37"/>
            <p:cNvSpPr txBox="1"/>
            <p:nvPr/>
          </p:nvSpPr>
          <p:spPr>
            <a:xfrm>
              <a:off x="0" y="-95250"/>
              <a:ext cx="12632532" cy="691158"/>
            </a:xfrm>
            <a:prstGeom prst="rect">
              <a:avLst/>
            </a:prstGeom>
            <a:noFill/>
            <a:ln>
              <a:noFill/>
            </a:ln>
          </p:spPr>
          <p:txBody>
            <a:bodyPr anchorCtr="0" anchor="t" bIns="0" lIns="0" spcFirstLastPara="1" rIns="0" wrap="square" tIns="0">
              <a:noAutofit/>
            </a:bodyPr>
            <a:lstStyle/>
            <a:p>
              <a:pPr indent="0" lvl="0" marL="0" marR="0" rtl="0" algn="l">
                <a:lnSpc>
                  <a:spcPct val="160036"/>
                </a:lnSpc>
                <a:spcBef>
                  <a:spcPts val="0"/>
                </a:spcBef>
                <a:spcAft>
                  <a:spcPts val="0"/>
                </a:spcAft>
                <a:buNone/>
              </a:pPr>
              <a:r>
                <a:rPr b="1" i="0" lang="en" sz="1100" u="none" cap="none" strike="noStrike">
                  <a:solidFill>
                    <a:srgbClr val="E0E4E6"/>
                  </a:solidFill>
                  <a:latin typeface="Barlow"/>
                  <a:ea typeface="Barlow"/>
                  <a:cs typeface="Barlow"/>
                  <a:sym typeface="Barlow"/>
                </a:rPr>
                <a:t>Axios API Calls:</a:t>
              </a:r>
              <a:endParaRPr sz="700"/>
            </a:p>
          </p:txBody>
        </p:sp>
      </p:grpSp>
      <p:grpSp>
        <p:nvGrpSpPr>
          <p:cNvPr id="525" name="Google Shape;525;p37"/>
          <p:cNvGrpSpPr/>
          <p:nvPr/>
        </p:nvGrpSpPr>
        <p:grpSpPr>
          <a:xfrm>
            <a:off x="488901" y="1937742"/>
            <a:ext cx="4737200" cy="259184"/>
            <a:chOff x="0" y="-95250"/>
            <a:chExt cx="12632532" cy="691158"/>
          </a:xfrm>
        </p:grpSpPr>
        <p:sp>
          <p:nvSpPr>
            <p:cNvPr id="526" name="Google Shape;526;p37"/>
            <p:cNvSpPr/>
            <p:nvPr/>
          </p:nvSpPr>
          <p:spPr>
            <a:xfrm>
              <a:off x="0" y="0"/>
              <a:ext cx="12632532" cy="595908"/>
            </a:xfrm>
            <a:custGeom>
              <a:rect b="b" l="l" r="r" t="t"/>
              <a:pathLst>
                <a:path extrusionOk="0" h="595908" w="12632532">
                  <a:moveTo>
                    <a:pt x="0" y="0"/>
                  </a:moveTo>
                  <a:lnTo>
                    <a:pt x="12632532" y="0"/>
                  </a:lnTo>
                  <a:lnTo>
                    <a:pt x="12632532" y="595908"/>
                  </a:lnTo>
                  <a:lnTo>
                    <a:pt x="0" y="595908"/>
                  </a:lnTo>
                  <a:close/>
                </a:path>
              </a:pathLst>
            </a:custGeom>
            <a:solidFill>
              <a:srgbClr val="000000">
                <a:alpha val="0"/>
              </a:srgbClr>
            </a:solidFill>
            <a:ln>
              <a:noFill/>
            </a:ln>
          </p:spPr>
        </p:sp>
        <p:sp>
          <p:nvSpPr>
            <p:cNvPr id="527" name="Google Shape;527;p37"/>
            <p:cNvSpPr txBox="1"/>
            <p:nvPr/>
          </p:nvSpPr>
          <p:spPr>
            <a:xfrm>
              <a:off x="0" y="-95250"/>
              <a:ext cx="12632532" cy="691158"/>
            </a:xfrm>
            <a:prstGeom prst="rect">
              <a:avLst/>
            </a:prstGeom>
            <a:noFill/>
            <a:ln>
              <a:noFill/>
            </a:ln>
          </p:spPr>
          <p:txBody>
            <a:bodyPr anchorCtr="0" anchor="t" bIns="0" lIns="0" spcFirstLastPara="1" rIns="0" wrap="square" tIns="0">
              <a:noAutofit/>
            </a:bodyPr>
            <a:lstStyle/>
            <a:p>
              <a:pPr indent="-82550" lvl="1" marL="165100" marR="0" rtl="0" algn="l">
                <a:lnSpc>
                  <a:spcPct val="160036"/>
                </a:lnSpc>
                <a:spcBef>
                  <a:spcPts val="0"/>
                </a:spcBef>
                <a:spcAft>
                  <a:spcPts val="0"/>
                </a:spcAft>
                <a:buClr>
                  <a:srgbClr val="E0E4E6"/>
                </a:buClr>
                <a:buSzPts val="1100"/>
                <a:buFont typeface="Arial"/>
                <a:buChar char="•"/>
              </a:pPr>
              <a:r>
                <a:rPr b="0" i="0" lang="en" sz="1100" u="none" cap="none" strike="noStrike">
                  <a:solidFill>
                    <a:srgbClr val="E0E4E6"/>
                  </a:solidFill>
                  <a:latin typeface="Barlow"/>
                  <a:ea typeface="Barlow"/>
                  <a:cs typeface="Barlow"/>
                  <a:sym typeface="Barlow"/>
                </a:rPr>
                <a:t>Sends choice and addon data to the backend.</a:t>
              </a:r>
              <a:endParaRPr sz="700"/>
            </a:p>
          </p:txBody>
        </p:sp>
      </p:grpSp>
      <p:grpSp>
        <p:nvGrpSpPr>
          <p:cNvPr id="528" name="Google Shape;528;p37"/>
          <p:cNvGrpSpPr/>
          <p:nvPr/>
        </p:nvGrpSpPr>
        <p:grpSpPr>
          <a:xfrm>
            <a:off x="488901" y="2210097"/>
            <a:ext cx="4737200" cy="259184"/>
            <a:chOff x="0" y="-95250"/>
            <a:chExt cx="12632532" cy="691158"/>
          </a:xfrm>
        </p:grpSpPr>
        <p:sp>
          <p:nvSpPr>
            <p:cNvPr id="529" name="Google Shape;529;p37"/>
            <p:cNvSpPr/>
            <p:nvPr/>
          </p:nvSpPr>
          <p:spPr>
            <a:xfrm>
              <a:off x="0" y="0"/>
              <a:ext cx="12632532" cy="595908"/>
            </a:xfrm>
            <a:custGeom>
              <a:rect b="b" l="l" r="r" t="t"/>
              <a:pathLst>
                <a:path extrusionOk="0" h="595908" w="12632532">
                  <a:moveTo>
                    <a:pt x="0" y="0"/>
                  </a:moveTo>
                  <a:lnTo>
                    <a:pt x="12632532" y="0"/>
                  </a:lnTo>
                  <a:lnTo>
                    <a:pt x="12632532" y="595908"/>
                  </a:lnTo>
                  <a:lnTo>
                    <a:pt x="0" y="595908"/>
                  </a:lnTo>
                  <a:close/>
                </a:path>
              </a:pathLst>
            </a:custGeom>
            <a:solidFill>
              <a:srgbClr val="000000">
                <a:alpha val="0"/>
              </a:srgbClr>
            </a:solidFill>
            <a:ln>
              <a:noFill/>
            </a:ln>
          </p:spPr>
        </p:sp>
        <p:sp>
          <p:nvSpPr>
            <p:cNvPr id="530" name="Google Shape;530;p37"/>
            <p:cNvSpPr txBox="1"/>
            <p:nvPr/>
          </p:nvSpPr>
          <p:spPr>
            <a:xfrm>
              <a:off x="0" y="-95250"/>
              <a:ext cx="12632532" cy="691158"/>
            </a:xfrm>
            <a:prstGeom prst="rect">
              <a:avLst/>
            </a:prstGeom>
            <a:noFill/>
            <a:ln>
              <a:noFill/>
            </a:ln>
          </p:spPr>
          <p:txBody>
            <a:bodyPr anchorCtr="0" anchor="t" bIns="0" lIns="0" spcFirstLastPara="1" rIns="0" wrap="square" tIns="0">
              <a:noAutofit/>
            </a:bodyPr>
            <a:lstStyle/>
            <a:p>
              <a:pPr indent="-82550" lvl="1" marL="165100" marR="0" rtl="0" algn="l">
                <a:lnSpc>
                  <a:spcPct val="160036"/>
                </a:lnSpc>
                <a:spcBef>
                  <a:spcPts val="0"/>
                </a:spcBef>
                <a:spcAft>
                  <a:spcPts val="0"/>
                </a:spcAft>
                <a:buClr>
                  <a:srgbClr val="E0E4E6"/>
                </a:buClr>
                <a:buSzPts val="1100"/>
                <a:buFont typeface="Arial"/>
                <a:buChar char="•"/>
              </a:pPr>
              <a:r>
                <a:rPr b="0" i="0" lang="en" sz="1100" u="none" cap="none" strike="noStrike">
                  <a:solidFill>
                    <a:srgbClr val="E0E4E6"/>
                  </a:solidFill>
                  <a:latin typeface="Barlow"/>
                  <a:ea typeface="Barlow"/>
                  <a:cs typeface="Barlow"/>
                  <a:sym typeface="Barlow"/>
                </a:rPr>
                <a:t>Handles API response, extracting the new story and choices.</a:t>
              </a:r>
              <a:endParaRPr sz="700"/>
            </a:p>
          </p:txBody>
        </p:sp>
      </p:grpSp>
      <p:grpSp>
        <p:nvGrpSpPr>
          <p:cNvPr id="531" name="Google Shape;531;p37"/>
          <p:cNvGrpSpPr/>
          <p:nvPr/>
        </p:nvGrpSpPr>
        <p:grpSpPr>
          <a:xfrm>
            <a:off x="488901" y="2590651"/>
            <a:ext cx="4737200" cy="259184"/>
            <a:chOff x="0" y="-95250"/>
            <a:chExt cx="12632532" cy="691158"/>
          </a:xfrm>
        </p:grpSpPr>
        <p:sp>
          <p:nvSpPr>
            <p:cNvPr id="532" name="Google Shape;532;p37"/>
            <p:cNvSpPr/>
            <p:nvPr/>
          </p:nvSpPr>
          <p:spPr>
            <a:xfrm>
              <a:off x="0" y="0"/>
              <a:ext cx="12632532" cy="595908"/>
            </a:xfrm>
            <a:custGeom>
              <a:rect b="b" l="l" r="r" t="t"/>
              <a:pathLst>
                <a:path extrusionOk="0" h="595908" w="12632532">
                  <a:moveTo>
                    <a:pt x="0" y="0"/>
                  </a:moveTo>
                  <a:lnTo>
                    <a:pt x="12632532" y="0"/>
                  </a:lnTo>
                  <a:lnTo>
                    <a:pt x="12632532" y="595908"/>
                  </a:lnTo>
                  <a:lnTo>
                    <a:pt x="0" y="595908"/>
                  </a:lnTo>
                  <a:close/>
                </a:path>
              </a:pathLst>
            </a:custGeom>
            <a:solidFill>
              <a:srgbClr val="000000">
                <a:alpha val="0"/>
              </a:srgbClr>
            </a:solidFill>
            <a:ln>
              <a:noFill/>
            </a:ln>
          </p:spPr>
        </p:sp>
        <p:sp>
          <p:nvSpPr>
            <p:cNvPr id="533" name="Google Shape;533;p37"/>
            <p:cNvSpPr txBox="1"/>
            <p:nvPr/>
          </p:nvSpPr>
          <p:spPr>
            <a:xfrm>
              <a:off x="0" y="-95250"/>
              <a:ext cx="12632532" cy="691158"/>
            </a:xfrm>
            <a:prstGeom prst="rect">
              <a:avLst/>
            </a:prstGeom>
            <a:noFill/>
            <a:ln>
              <a:noFill/>
            </a:ln>
          </p:spPr>
          <p:txBody>
            <a:bodyPr anchorCtr="0" anchor="t" bIns="0" lIns="0" spcFirstLastPara="1" rIns="0" wrap="square" tIns="0">
              <a:noAutofit/>
            </a:bodyPr>
            <a:lstStyle/>
            <a:p>
              <a:pPr indent="0" lvl="0" marL="0" marR="0" rtl="0" algn="l">
                <a:lnSpc>
                  <a:spcPct val="160036"/>
                </a:lnSpc>
                <a:spcBef>
                  <a:spcPts val="0"/>
                </a:spcBef>
                <a:spcAft>
                  <a:spcPts val="0"/>
                </a:spcAft>
                <a:buNone/>
              </a:pPr>
              <a:r>
                <a:rPr b="1" i="0" lang="en" sz="1100" u="none" cap="none" strike="noStrike">
                  <a:solidFill>
                    <a:srgbClr val="E0E4E6"/>
                  </a:solidFill>
                  <a:latin typeface="Barlow"/>
                  <a:ea typeface="Barlow"/>
                  <a:cs typeface="Barlow"/>
                  <a:sym typeface="Barlow"/>
                </a:rPr>
                <a:t>Real-Time Updates:</a:t>
              </a:r>
              <a:endParaRPr sz="700"/>
            </a:p>
          </p:txBody>
        </p:sp>
      </p:grpSp>
      <p:grpSp>
        <p:nvGrpSpPr>
          <p:cNvPr id="534" name="Google Shape;534;p37"/>
          <p:cNvGrpSpPr/>
          <p:nvPr/>
        </p:nvGrpSpPr>
        <p:grpSpPr>
          <a:xfrm>
            <a:off x="488901" y="2971204"/>
            <a:ext cx="4737200" cy="259184"/>
            <a:chOff x="0" y="-95250"/>
            <a:chExt cx="12632532" cy="691158"/>
          </a:xfrm>
        </p:grpSpPr>
        <p:sp>
          <p:nvSpPr>
            <p:cNvPr id="535" name="Google Shape;535;p37"/>
            <p:cNvSpPr/>
            <p:nvPr/>
          </p:nvSpPr>
          <p:spPr>
            <a:xfrm>
              <a:off x="0" y="0"/>
              <a:ext cx="12632532" cy="595908"/>
            </a:xfrm>
            <a:custGeom>
              <a:rect b="b" l="l" r="r" t="t"/>
              <a:pathLst>
                <a:path extrusionOk="0" h="595908" w="12632532">
                  <a:moveTo>
                    <a:pt x="0" y="0"/>
                  </a:moveTo>
                  <a:lnTo>
                    <a:pt x="12632532" y="0"/>
                  </a:lnTo>
                  <a:lnTo>
                    <a:pt x="12632532" y="595908"/>
                  </a:lnTo>
                  <a:lnTo>
                    <a:pt x="0" y="595908"/>
                  </a:lnTo>
                  <a:close/>
                </a:path>
              </a:pathLst>
            </a:custGeom>
            <a:solidFill>
              <a:srgbClr val="000000">
                <a:alpha val="0"/>
              </a:srgbClr>
            </a:solidFill>
            <a:ln>
              <a:noFill/>
            </a:ln>
          </p:spPr>
        </p:sp>
        <p:sp>
          <p:nvSpPr>
            <p:cNvPr id="536" name="Google Shape;536;p37"/>
            <p:cNvSpPr txBox="1"/>
            <p:nvPr/>
          </p:nvSpPr>
          <p:spPr>
            <a:xfrm>
              <a:off x="0" y="-95250"/>
              <a:ext cx="12632532" cy="691158"/>
            </a:xfrm>
            <a:prstGeom prst="rect">
              <a:avLst/>
            </a:prstGeom>
            <a:noFill/>
            <a:ln>
              <a:noFill/>
            </a:ln>
          </p:spPr>
          <p:txBody>
            <a:bodyPr anchorCtr="0" anchor="t" bIns="0" lIns="0" spcFirstLastPara="1" rIns="0" wrap="square" tIns="0">
              <a:noAutofit/>
            </a:bodyPr>
            <a:lstStyle/>
            <a:p>
              <a:pPr indent="-82550" lvl="1" marL="165100" marR="0" rtl="0" algn="l">
                <a:lnSpc>
                  <a:spcPct val="160036"/>
                </a:lnSpc>
                <a:spcBef>
                  <a:spcPts val="0"/>
                </a:spcBef>
                <a:spcAft>
                  <a:spcPts val="0"/>
                </a:spcAft>
                <a:buClr>
                  <a:srgbClr val="E0E4E6"/>
                </a:buClr>
                <a:buSzPts val="1100"/>
                <a:buFont typeface="Arial"/>
                <a:buChar char="•"/>
              </a:pPr>
              <a:r>
                <a:rPr b="0" i="0" lang="en" sz="1100" u="none" cap="none" strike="noStrike">
                  <a:solidFill>
                    <a:srgbClr val="E0E4E6"/>
                  </a:solidFill>
                  <a:latin typeface="Barlow"/>
                  <a:ea typeface="Barlow"/>
                  <a:cs typeface="Barlow"/>
                  <a:sym typeface="Barlow"/>
                </a:rPr>
                <a:t>Story and choices update dynamically after each response.</a:t>
              </a:r>
              <a:endParaRPr sz="700"/>
            </a:p>
          </p:txBody>
        </p:sp>
      </p:grpSp>
      <p:grpSp>
        <p:nvGrpSpPr>
          <p:cNvPr id="537" name="Google Shape;537;p37"/>
          <p:cNvGrpSpPr/>
          <p:nvPr/>
        </p:nvGrpSpPr>
        <p:grpSpPr>
          <a:xfrm>
            <a:off x="488901" y="3243560"/>
            <a:ext cx="4737200" cy="259184"/>
            <a:chOff x="0" y="-95250"/>
            <a:chExt cx="12632532" cy="691158"/>
          </a:xfrm>
        </p:grpSpPr>
        <p:sp>
          <p:nvSpPr>
            <p:cNvPr id="538" name="Google Shape;538;p37"/>
            <p:cNvSpPr/>
            <p:nvPr/>
          </p:nvSpPr>
          <p:spPr>
            <a:xfrm>
              <a:off x="0" y="0"/>
              <a:ext cx="12632532" cy="595908"/>
            </a:xfrm>
            <a:custGeom>
              <a:rect b="b" l="l" r="r" t="t"/>
              <a:pathLst>
                <a:path extrusionOk="0" h="595908" w="12632532">
                  <a:moveTo>
                    <a:pt x="0" y="0"/>
                  </a:moveTo>
                  <a:lnTo>
                    <a:pt x="12632532" y="0"/>
                  </a:lnTo>
                  <a:lnTo>
                    <a:pt x="12632532" y="595908"/>
                  </a:lnTo>
                  <a:lnTo>
                    <a:pt x="0" y="595908"/>
                  </a:lnTo>
                  <a:close/>
                </a:path>
              </a:pathLst>
            </a:custGeom>
            <a:solidFill>
              <a:srgbClr val="000000">
                <a:alpha val="0"/>
              </a:srgbClr>
            </a:solidFill>
            <a:ln>
              <a:noFill/>
            </a:ln>
          </p:spPr>
        </p:sp>
        <p:sp>
          <p:nvSpPr>
            <p:cNvPr id="539" name="Google Shape;539;p37"/>
            <p:cNvSpPr txBox="1"/>
            <p:nvPr/>
          </p:nvSpPr>
          <p:spPr>
            <a:xfrm>
              <a:off x="0" y="-95250"/>
              <a:ext cx="12632532" cy="691158"/>
            </a:xfrm>
            <a:prstGeom prst="rect">
              <a:avLst/>
            </a:prstGeom>
            <a:noFill/>
            <a:ln>
              <a:noFill/>
            </a:ln>
          </p:spPr>
          <p:txBody>
            <a:bodyPr anchorCtr="0" anchor="t" bIns="0" lIns="0" spcFirstLastPara="1" rIns="0" wrap="square" tIns="0">
              <a:noAutofit/>
            </a:bodyPr>
            <a:lstStyle/>
            <a:p>
              <a:pPr indent="-82550" lvl="1" marL="165100" marR="0" rtl="0" algn="l">
                <a:lnSpc>
                  <a:spcPct val="160036"/>
                </a:lnSpc>
                <a:spcBef>
                  <a:spcPts val="0"/>
                </a:spcBef>
                <a:spcAft>
                  <a:spcPts val="0"/>
                </a:spcAft>
                <a:buClr>
                  <a:srgbClr val="E0E4E6"/>
                </a:buClr>
                <a:buSzPts val="1100"/>
                <a:buFont typeface="Arial"/>
                <a:buChar char="•"/>
              </a:pPr>
              <a:r>
                <a:rPr b="0" i="0" lang="en" sz="1100" u="none" cap="none" strike="noStrike">
                  <a:solidFill>
                    <a:srgbClr val="E0E4E6"/>
                  </a:solidFill>
                  <a:latin typeface="Barlow"/>
                  <a:ea typeface="Barlow"/>
                  <a:cs typeface="Barlow"/>
                  <a:sym typeface="Barlow"/>
                </a:rPr>
                <a:t>Uses useRef to auto-scroll to the latest story segment.</a:t>
              </a:r>
              <a:endParaRPr sz="700"/>
            </a:p>
          </p:txBody>
        </p:sp>
      </p:grpSp>
      <p:grpSp>
        <p:nvGrpSpPr>
          <p:cNvPr id="540" name="Google Shape;540;p37"/>
          <p:cNvGrpSpPr/>
          <p:nvPr/>
        </p:nvGrpSpPr>
        <p:grpSpPr>
          <a:xfrm>
            <a:off x="488901" y="3624114"/>
            <a:ext cx="4737200" cy="259184"/>
            <a:chOff x="0" y="-95250"/>
            <a:chExt cx="12632532" cy="691158"/>
          </a:xfrm>
        </p:grpSpPr>
        <p:sp>
          <p:nvSpPr>
            <p:cNvPr id="541" name="Google Shape;541;p37"/>
            <p:cNvSpPr/>
            <p:nvPr/>
          </p:nvSpPr>
          <p:spPr>
            <a:xfrm>
              <a:off x="0" y="0"/>
              <a:ext cx="12632532" cy="595908"/>
            </a:xfrm>
            <a:custGeom>
              <a:rect b="b" l="l" r="r" t="t"/>
              <a:pathLst>
                <a:path extrusionOk="0" h="595908" w="12632532">
                  <a:moveTo>
                    <a:pt x="0" y="0"/>
                  </a:moveTo>
                  <a:lnTo>
                    <a:pt x="12632532" y="0"/>
                  </a:lnTo>
                  <a:lnTo>
                    <a:pt x="12632532" y="595908"/>
                  </a:lnTo>
                  <a:lnTo>
                    <a:pt x="0" y="595908"/>
                  </a:lnTo>
                  <a:close/>
                </a:path>
              </a:pathLst>
            </a:custGeom>
            <a:solidFill>
              <a:srgbClr val="000000">
                <a:alpha val="0"/>
              </a:srgbClr>
            </a:solidFill>
            <a:ln>
              <a:noFill/>
            </a:ln>
          </p:spPr>
        </p:sp>
        <p:sp>
          <p:nvSpPr>
            <p:cNvPr id="542" name="Google Shape;542;p37"/>
            <p:cNvSpPr txBox="1"/>
            <p:nvPr/>
          </p:nvSpPr>
          <p:spPr>
            <a:xfrm>
              <a:off x="0" y="-95250"/>
              <a:ext cx="12632532" cy="691158"/>
            </a:xfrm>
            <a:prstGeom prst="rect">
              <a:avLst/>
            </a:prstGeom>
            <a:noFill/>
            <a:ln>
              <a:noFill/>
            </a:ln>
          </p:spPr>
          <p:txBody>
            <a:bodyPr anchorCtr="0" anchor="t" bIns="0" lIns="0" spcFirstLastPara="1" rIns="0" wrap="square" tIns="0">
              <a:noAutofit/>
            </a:bodyPr>
            <a:lstStyle/>
            <a:p>
              <a:pPr indent="0" lvl="0" marL="0" marR="0" rtl="0" algn="l">
                <a:lnSpc>
                  <a:spcPct val="160036"/>
                </a:lnSpc>
                <a:spcBef>
                  <a:spcPts val="0"/>
                </a:spcBef>
                <a:spcAft>
                  <a:spcPts val="0"/>
                </a:spcAft>
                <a:buNone/>
              </a:pPr>
              <a:r>
                <a:rPr b="1" i="0" lang="en" sz="1100" u="none" cap="none" strike="noStrike">
                  <a:solidFill>
                    <a:srgbClr val="E0E4E6"/>
                  </a:solidFill>
                  <a:latin typeface="Barlow"/>
                  <a:ea typeface="Barlow"/>
                  <a:cs typeface="Barlow"/>
                  <a:sym typeface="Barlow"/>
                </a:rPr>
                <a:t>Error Handling:</a:t>
              </a:r>
              <a:endParaRPr sz="700"/>
            </a:p>
          </p:txBody>
        </p:sp>
      </p:grpSp>
      <p:grpSp>
        <p:nvGrpSpPr>
          <p:cNvPr id="543" name="Google Shape;543;p37"/>
          <p:cNvGrpSpPr/>
          <p:nvPr/>
        </p:nvGrpSpPr>
        <p:grpSpPr>
          <a:xfrm>
            <a:off x="488901" y="4004667"/>
            <a:ext cx="4737200" cy="259184"/>
            <a:chOff x="0" y="-95250"/>
            <a:chExt cx="12632532" cy="691158"/>
          </a:xfrm>
        </p:grpSpPr>
        <p:sp>
          <p:nvSpPr>
            <p:cNvPr id="544" name="Google Shape;544;p37"/>
            <p:cNvSpPr/>
            <p:nvPr/>
          </p:nvSpPr>
          <p:spPr>
            <a:xfrm>
              <a:off x="0" y="0"/>
              <a:ext cx="12632532" cy="595908"/>
            </a:xfrm>
            <a:custGeom>
              <a:rect b="b" l="l" r="r" t="t"/>
              <a:pathLst>
                <a:path extrusionOk="0" h="595908" w="12632532">
                  <a:moveTo>
                    <a:pt x="0" y="0"/>
                  </a:moveTo>
                  <a:lnTo>
                    <a:pt x="12632532" y="0"/>
                  </a:lnTo>
                  <a:lnTo>
                    <a:pt x="12632532" y="595908"/>
                  </a:lnTo>
                  <a:lnTo>
                    <a:pt x="0" y="595908"/>
                  </a:lnTo>
                  <a:close/>
                </a:path>
              </a:pathLst>
            </a:custGeom>
            <a:solidFill>
              <a:srgbClr val="000000">
                <a:alpha val="0"/>
              </a:srgbClr>
            </a:solidFill>
            <a:ln>
              <a:noFill/>
            </a:ln>
          </p:spPr>
        </p:sp>
        <p:sp>
          <p:nvSpPr>
            <p:cNvPr id="545" name="Google Shape;545;p37"/>
            <p:cNvSpPr txBox="1"/>
            <p:nvPr/>
          </p:nvSpPr>
          <p:spPr>
            <a:xfrm>
              <a:off x="0" y="-95250"/>
              <a:ext cx="12632532" cy="691158"/>
            </a:xfrm>
            <a:prstGeom prst="rect">
              <a:avLst/>
            </a:prstGeom>
            <a:noFill/>
            <a:ln>
              <a:noFill/>
            </a:ln>
          </p:spPr>
          <p:txBody>
            <a:bodyPr anchorCtr="0" anchor="t" bIns="0" lIns="0" spcFirstLastPara="1" rIns="0" wrap="square" tIns="0">
              <a:noAutofit/>
            </a:bodyPr>
            <a:lstStyle/>
            <a:p>
              <a:pPr indent="-82550" lvl="1" marL="165100" marR="0" rtl="0" algn="l">
                <a:lnSpc>
                  <a:spcPct val="160036"/>
                </a:lnSpc>
                <a:spcBef>
                  <a:spcPts val="0"/>
                </a:spcBef>
                <a:spcAft>
                  <a:spcPts val="0"/>
                </a:spcAft>
                <a:buClr>
                  <a:srgbClr val="E0E4E6"/>
                </a:buClr>
                <a:buSzPts val="1100"/>
                <a:buFont typeface="Arial"/>
                <a:buChar char="•"/>
              </a:pPr>
              <a:r>
                <a:rPr b="0" i="0" lang="en" sz="1100" u="none" cap="none" strike="noStrike">
                  <a:solidFill>
                    <a:srgbClr val="E0E4E6"/>
                  </a:solidFill>
                  <a:latin typeface="Barlow"/>
                  <a:ea typeface="Barlow"/>
                  <a:cs typeface="Barlow"/>
                  <a:sym typeface="Barlow"/>
                </a:rPr>
                <a:t>If the API call fails, an error message is logged and displayed to the user.</a:t>
              </a:r>
              <a:endParaRPr sz="700"/>
            </a:p>
          </p:txBody>
        </p:sp>
      </p:grpSp>
      <p:grpSp>
        <p:nvGrpSpPr>
          <p:cNvPr id="546" name="Google Shape;546;p37"/>
          <p:cNvGrpSpPr/>
          <p:nvPr/>
        </p:nvGrpSpPr>
        <p:grpSpPr>
          <a:xfrm>
            <a:off x="488901" y="4277022"/>
            <a:ext cx="4737200" cy="259184"/>
            <a:chOff x="0" y="-95250"/>
            <a:chExt cx="12632532" cy="691158"/>
          </a:xfrm>
        </p:grpSpPr>
        <p:sp>
          <p:nvSpPr>
            <p:cNvPr id="547" name="Google Shape;547;p37"/>
            <p:cNvSpPr/>
            <p:nvPr/>
          </p:nvSpPr>
          <p:spPr>
            <a:xfrm>
              <a:off x="0" y="0"/>
              <a:ext cx="12632532" cy="595908"/>
            </a:xfrm>
            <a:custGeom>
              <a:rect b="b" l="l" r="r" t="t"/>
              <a:pathLst>
                <a:path extrusionOk="0" h="595908" w="12632532">
                  <a:moveTo>
                    <a:pt x="0" y="0"/>
                  </a:moveTo>
                  <a:lnTo>
                    <a:pt x="12632532" y="0"/>
                  </a:lnTo>
                  <a:lnTo>
                    <a:pt x="12632532" y="595908"/>
                  </a:lnTo>
                  <a:lnTo>
                    <a:pt x="0" y="595908"/>
                  </a:lnTo>
                  <a:close/>
                </a:path>
              </a:pathLst>
            </a:custGeom>
            <a:solidFill>
              <a:srgbClr val="000000">
                <a:alpha val="0"/>
              </a:srgbClr>
            </a:solidFill>
            <a:ln>
              <a:noFill/>
            </a:ln>
          </p:spPr>
        </p:sp>
        <p:sp>
          <p:nvSpPr>
            <p:cNvPr id="548" name="Google Shape;548;p37"/>
            <p:cNvSpPr txBox="1"/>
            <p:nvPr/>
          </p:nvSpPr>
          <p:spPr>
            <a:xfrm>
              <a:off x="0" y="-95250"/>
              <a:ext cx="12632532" cy="691158"/>
            </a:xfrm>
            <a:prstGeom prst="rect">
              <a:avLst/>
            </a:prstGeom>
            <a:noFill/>
            <a:ln>
              <a:noFill/>
            </a:ln>
          </p:spPr>
          <p:txBody>
            <a:bodyPr anchorCtr="0" anchor="t" bIns="0" lIns="0" spcFirstLastPara="1" rIns="0" wrap="square" tIns="0">
              <a:noAutofit/>
            </a:bodyPr>
            <a:lstStyle/>
            <a:p>
              <a:pPr indent="-82550" lvl="1" marL="165100" marR="0" rtl="0" algn="l">
                <a:lnSpc>
                  <a:spcPct val="160036"/>
                </a:lnSpc>
                <a:spcBef>
                  <a:spcPts val="0"/>
                </a:spcBef>
                <a:spcAft>
                  <a:spcPts val="0"/>
                </a:spcAft>
                <a:buClr>
                  <a:srgbClr val="E0E4E6"/>
                </a:buClr>
                <a:buSzPts val="1100"/>
                <a:buFont typeface="Arial"/>
                <a:buChar char="•"/>
              </a:pPr>
              <a:r>
                <a:rPr b="0" i="0" lang="en" sz="1100" u="none" cap="none" strike="noStrike">
                  <a:solidFill>
                    <a:srgbClr val="E0E4E6"/>
                  </a:solidFill>
                  <a:latin typeface="Barlow"/>
                  <a:ea typeface="Barlow"/>
                  <a:cs typeface="Barlow"/>
                  <a:sym typeface="Barlow"/>
                </a:rPr>
                <a:t>Button is disabled while waiting for a response to prevent spam clicks.</a:t>
              </a:r>
              <a:endParaRPr sz="700"/>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descr="preencoded.png" id="557" name="Google Shape;557;p38"/>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558" name="Google Shape;558;p38"/>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grpSp>
        <p:nvGrpSpPr>
          <p:cNvPr id="559" name="Google Shape;559;p38"/>
          <p:cNvGrpSpPr/>
          <p:nvPr/>
        </p:nvGrpSpPr>
        <p:grpSpPr>
          <a:xfrm>
            <a:off x="540023" y="1183927"/>
            <a:ext cx="2743200" cy="448338"/>
            <a:chOff x="0" y="-28575"/>
            <a:chExt cx="7315200" cy="1195568"/>
          </a:xfrm>
        </p:grpSpPr>
        <p:sp>
          <p:nvSpPr>
            <p:cNvPr id="560" name="Google Shape;560;p38"/>
            <p:cNvSpPr/>
            <p:nvPr/>
          </p:nvSpPr>
          <p:spPr>
            <a:xfrm>
              <a:off x="0" y="0"/>
              <a:ext cx="7315200" cy="1166993"/>
            </a:xfrm>
            <a:custGeom>
              <a:rect b="b" l="l" r="r" t="t"/>
              <a:pathLst>
                <a:path extrusionOk="0" h="1166993" w="7315200">
                  <a:moveTo>
                    <a:pt x="0" y="0"/>
                  </a:moveTo>
                  <a:lnTo>
                    <a:pt x="7315200" y="0"/>
                  </a:lnTo>
                  <a:lnTo>
                    <a:pt x="7315200" y="1166993"/>
                  </a:lnTo>
                  <a:lnTo>
                    <a:pt x="0" y="1166993"/>
                  </a:lnTo>
                  <a:close/>
                </a:path>
              </a:pathLst>
            </a:custGeom>
            <a:solidFill>
              <a:srgbClr val="000000">
                <a:alpha val="0"/>
              </a:srgbClr>
            </a:solidFill>
            <a:ln>
              <a:noFill/>
            </a:ln>
          </p:spPr>
        </p:sp>
        <p:sp>
          <p:nvSpPr>
            <p:cNvPr id="561" name="Google Shape;561;p38"/>
            <p:cNvSpPr txBox="1"/>
            <p:nvPr/>
          </p:nvSpPr>
          <p:spPr>
            <a:xfrm>
              <a:off x="0" y="-28575"/>
              <a:ext cx="7315200" cy="1195568"/>
            </a:xfrm>
            <a:prstGeom prst="rect">
              <a:avLst/>
            </a:prstGeom>
            <a:noFill/>
            <a:ln>
              <a:noFill/>
            </a:ln>
          </p:spPr>
          <p:txBody>
            <a:bodyPr anchorCtr="0" anchor="t" bIns="0" lIns="0" spcFirstLastPara="1" rIns="0" wrap="square" tIns="0">
              <a:noAutofit/>
            </a:bodyPr>
            <a:lstStyle/>
            <a:p>
              <a:pPr indent="0" lvl="0" marL="0" marR="0" rtl="0" algn="l">
                <a:lnSpc>
                  <a:spcPct val="124628"/>
                </a:lnSpc>
                <a:spcBef>
                  <a:spcPts val="0"/>
                </a:spcBef>
                <a:spcAft>
                  <a:spcPts val="0"/>
                </a:spcAft>
                <a:buNone/>
              </a:pPr>
              <a:r>
                <a:rPr b="1" i="0" lang="en" sz="2200" u="none" cap="none" strike="noStrike">
                  <a:solidFill>
                    <a:srgbClr val="F0FCFF"/>
                  </a:solidFill>
                  <a:latin typeface="Merriweather"/>
                  <a:ea typeface="Merriweather"/>
                  <a:cs typeface="Merriweather"/>
                  <a:sym typeface="Merriweather"/>
                </a:rPr>
                <a:t>Challenges Faced</a:t>
              </a:r>
              <a:endParaRPr sz="700">
                <a:latin typeface="Merriweather"/>
                <a:ea typeface="Merriweather"/>
                <a:cs typeface="Merriweather"/>
                <a:sym typeface="Merriweather"/>
              </a:endParaRPr>
            </a:p>
          </p:txBody>
        </p:sp>
      </p:grpSp>
      <p:grpSp>
        <p:nvGrpSpPr>
          <p:cNvPr id="562" name="Google Shape;562;p38"/>
          <p:cNvGrpSpPr/>
          <p:nvPr/>
        </p:nvGrpSpPr>
        <p:grpSpPr>
          <a:xfrm>
            <a:off x="530498" y="2010073"/>
            <a:ext cx="366189" cy="366236"/>
            <a:chOff x="0" y="0"/>
            <a:chExt cx="976503" cy="976630"/>
          </a:xfrm>
        </p:grpSpPr>
        <p:sp>
          <p:nvSpPr>
            <p:cNvPr id="563" name="Google Shape;563;p38"/>
            <p:cNvSpPr/>
            <p:nvPr/>
          </p:nvSpPr>
          <p:spPr>
            <a:xfrm>
              <a:off x="25400" y="25400"/>
              <a:ext cx="925703" cy="925703"/>
            </a:xfrm>
            <a:custGeom>
              <a:rect b="b" l="l" r="r" t="t"/>
              <a:pathLst>
                <a:path extrusionOk="0" h="925703" w="925703">
                  <a:moveTo>
                    <a:pt x="0" y="462915"/>
                  </a:moveTo>
                  <a:cubicBezTo>
                    <a:pt x="0" y="207264"/>
                    <a:pt x="207264" y="0"/>
                    <a:pt x="462915" y="0"/>
                  </a:cubicBezTo>
                  <a:cubicBezTo>
                    <a:pt x="718566" y="0"/>
                    <a:pt x="925703" y="207264"/>
                    <a:pt x="925703" y="462915"/>
                  </a:cubicBezTo>
                  <a:cubicBezTo>
                    <a:pt x="925703" y="718566"/>
                    <a:pt x="718439" y="925703"/>
                    <a:pt x="462915" y="925703"/>
                  </a:cubicBezTo>
                  <a:cubicBezTo>
                    <a:pt x="207391" y="925703"/>
                    <a:pt x="0" y="718439"/>
                    <a:pt x="0" y="462915"/>
                  </a:cubicBezTo>
                  <a:close/>
                </a:path>
              </a:pathLst>
            </a:custGeom>
            <a:solidFill>
              <a:srgbClr val="0A081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64" name="Google Shape;564;p38"/>
            <p:cNvSpPr/>
            <p:nvPr/>
          </p:nvSpPr>
          <p:spPr>
            <a:xfrm>
              <a:off x="0" y="0"/>
              <a:ext cx="976503" cy="976630"/>
            </a:xfrm>
            <a:custGeom>
              <a:rect b="b" l="l" r="r" t="t"/>
              <a:pathLst>
                <a:path extrusionOk="0" h="976630" w="976503">
                  <a:moveTo>
                    <a:pt x="0" y="488315"/>
                  </a:moveTo>
                  <a:cubicBezTo>
                    <a:pt x="0" y="218567"/>
                    <a:pt x="218567" y="0"/>
                    <a:pt x="488315" y="0"/>
                  </a:cubicBezTo>
                  <a:cubicBezTo>
                    <a:pt x="493014" y="0"/>
                    <a:pt x="497713" y="1397"/>
                    <a:pt x="501777" y="3810"/>
                  </a:cubicBezTo>
                  <a:lnTo>
                    <a:pt x="488315" y="25400"/>
                  </a:lnTo>
                  <a:lnTo>
                    <a:pt x="488315" y="0"/>
                  </a:lnTo>
                  <a:lnTo>
                    <a:pt x="488315" y="25400"/>
                  </a:lnTo>
                  <a:lnTo>
                    <a:pt x="488315" y="0"/>
                  </a:lnTo>
                  <a:cubicBezTo>
                    <a:pt x="757936" y="0"/>
                    <a:pt x="976503" y="218567"/>
                    <a:pt x="976503" y="488315"/>
                  </a:cubicBezTo>
                  <a:cubicBezTo>
                    <a:pt x="976503" y="499999"/>
                    <a:pt x="968629" y="510159"/>
                    <a:pt x="957326" y="512953"/>
                  </a:cubicBezTo>
                  <a:lnTo>
                    <a:pt x="951103" y="488315"/>
                  </a:lnTo>
                  <a:lnTo>
                    <a:pt x="976503" y="488315"/>
                  </a:lnTo>
                  <a:cubicBezTo>
                    <a:pt x="976503" y="757936"/>
                    <a:pt x="757936" y="976630"/>
                    <a:pt x="488188" y="976630"/>
                  </a:cubicBezTo>
                  <a:lnTo>
                    <a:pt x="488188" y="951230"/>
                  </a:lnTo>
                  <a:lnTo>
                    <a:pt x="488188" y="976630"/>
                  </a:lnTo>
                  <a:lnTo>
                    <a:pt x="488188" y="951230"/>
                  </a:lnTo>
                  <a:lnTo>
                    <a:pt x="488188" y="976630"/>
                  </a:lnTo>
                  <a:cubicBezTo>
                    <a:pt x="218567" y="976503"/>
                    <a:pt x="0" y="757936"/>
                    <a:pt x="0" y="488315"/>
                  </a:cubicBezTo>
                  <a:cubicBezTo>
                    <a:pt x="0" y="483616"/>
                    <a:pt x="1397" y="478917"/>
                    <a:pt x="3810" y="474853"/>
                  </a:cubicBezTo>
                  <a:lnTo>
                    <a:pt x="25400" y="488315"/>
                  </a:lnTo>
                  <a:lnTo>
                    <a:pt x="0" y="488315"/>
                  </a:lnTo>
                  <a:moveTo>
                    <a:pt x="50800" y="488315"/>
                  </a:moveTo>
                  <a:cubicBezTo>
                    <a:pt x="50800" y="493014"/>
                    <a:pt x="49403" y="497713"/>
                    <a:pt x="46990" y="501777"/>
                  </a:cubicBezTo>
                  <a:lnTo>
                    <a:pt x="25400" y="488315"/>
                  </a:lnTo>
                  <a:lnTo>
                    <a:pt x="50800" y="488315"/>
                  </a:lnTo>
                  <a:cubicBezTo>
                    <a:pt x="50800" y="729869"/>
                    <a:pt x="246634" y="925703"/>
                    <a:pt x="488315" y="925703"/>
                  </a:cubicBezTo>
                  <a:cubicBezTo>
                    <a:pt x="729996" y="925703"/>
                    <a:pt x="925703" y="729869"/>
                    <a:pt x="925703" y="488315"/>
                  </a:cubicBezTo>
                  <a:cubicBezTo>
                    <a:pt x="925703" y="476631"/>
                    <a:pt x="933577" y="466471"/>
                    <a:pt x="944880" y="463677"/>
                  </a:cubicBezTo>
                  <a:lnTo>
                    <a:pt x="951103" y="488315"/>
                  </a:lnTo>
                  <a:lnTo>
                    <a:pt x="925703" y="488315"/>
                  </a:lnTo>
                  <a:cubicBezTo>
                    <a:pt x="925703" y="246634"/>
                    <a:pt x="729869" y="50800"/>
                    <a:pt x="488315" y="50800"/>
                  </a:cubicBezTo>
                  <a:cubicBezTo>
                    <a:pt x="483616" y="50800"/>
                    <a:pt x="478917" y="49403"/>
                    <a:pt x="474853" y="46990"/>
                  </a:cubicBezTo>
                  <a:lnTo>
                    <a:pt x="488315" y="25400"/>
                  </a:lnTo>
                  <a:lnTo>
                    <a:pt x="488315" y="50800"/>
                  </a:lnTo>
                  <a:cubicBezTo>
                    <a:pt x="246634" y="50800"/>
                    <a:pt x="50800" y="246634"/>
                    <a:pt x="50800" y="488315"/>
                  </a:cubicBezTo>
                  <a:close/>
                </a:path>
              </a:pathLst>
            </a:custGeom>
            <a:solidFill>
              <a:srgbClr val="16FFB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grpSp>
        <p:nvGrpSpPr>
          <p:cNvPr id="565" name="Google Shape;565;p38"/>
          <p:cNvGrpSpPr/>
          <p:nvPr/>
        </p:nvGrpSpPr>
        <p:grpSpPr>
          <a:xfrm>
            <a:off x="610716" y="2035969"/>
            <a:ext cx="205681" cy="257175"/>
            <a:chOff x="0" y="0"/>
            <a:chExt cx="548482" cy="685800"/>
          </a:xfrm>
        </p:grpSpPr>
        <p:sp>
          <p:nvSpPr>
            <p:cNvPr id="566" name="Google Shape;566;p38"/>
            <p:cNvSpPr/>
            <p:nvPr/>
          </p:nvSpPr>
          <p:spPr>
            <a:xfrm>
              <a:off x="0" y="0"/>
              <a:ext cx="548482" cy="685800"/>
            </a:xfrm>
            <a:custGeom>
              <a:rect b="b" l="l" r="r" t="t"/>
              <a:pathLst>
                <a:path extrusionOk="0" h="685800" w="548482">
                  <a:moveTo>
                    <a:pt x="0" y="0"/>
                  </a:moveTo>
                  <a:lnTo>
                    <a:pt x="548482" y="0"/>
                  </a:lnTo>
                  <a:lnTo>
                    <a:pt x="548482" y="685800"/>
                  </a:lnTo>
                  <a:lnTo>
                    <a:pt x="0" y="685800"/>
                  </a:lnTo>
                  <a:close/>
                </a:path>
              </a:pathLst>
            </a:custGeom>
            <a:solidFill>
              <a:srgbClr val="000000">
                <a:alpha val="0"/>
              </a:srgbClr>
            </a:solidFill>
            <a:ln>
              <a:noFill/>
            </a:ln>
          </p:spPr>
        </p:sp>
        <p:sp>
          <p:nvSpPr>
            <p:cNvPr id="567" name="Google Shape;567;p38"/>
            <p:cNvSpPr txBox="1"/>
            <p:nvPr/>
          </p:nvSpPr>
          <p:spPr>
            <a:xfrm>
              <a:off x="0" y="38100"/>
              <a:ext cx="548482" cy="647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b="1" i="0" lang="en" sz="1600" u="none" cap="none" strike="noStrike">
                  <a:solidFill>
                    <a:srgbClr val="E0E4E6"/>
                  </a:solidFill>
                  <a:latin typeface="Arimo"/>
                  <a:ea typeface="Arimo"/>
                  <a:cs typeface="Arimo"/>
                  <a:sym typeface="Arimo"/>
                </a:rPr>
                <a:t>1</a:t>
              </a:r>
              <a:endParaRPr sz="700"/>
            </a:p>
          </p:txBody>
        </p:sp>
      </p:grpSp>
      <p:grpSp>
        <p:nvGrpSpPr>
          <p:cNvPr id="568" name="Google Shape;568;p38"/>
          <p:cNvGrpSpPr/>
          <p:nvPr/>
        </p:nvGrpSpPr>
        <p:grpSpPr>
          <a:xfrm>
            <a:off x="1041425" y="2008882"/>
            <a:ext cx="1714500" cy="225028"/>
            <a:chOff x="0" y="-28575"/>
            <a:chExt cx="4572000" cy="600075"/>
          </a:xfrm>
        </p:grpSpPr>
        <p:sp>
          <p:nvSpPr>
            <p:cNvPr id="569" name="Google Shape;569;p38"/>
            <p:cNvSpPr/>
            <p:nvPr/>
          </p:nvSpPr>
          <p:spPr>
            <a:xfrm>
              <a:off x="0" y="0"/>
              <a:ext cx="4572000" cy="571500"/>
            </a:xfrm>
            <a:custGeom>
              <a:rect b="b" l="l" r="r" t="t"/>
              <a:pathLst>
                <a:path extrusionOk="0" h="571500" w="4572000">
                  <a:moveTo>
                    <a:pt x="0" y="0"/>
                  </a:moveTo>
                  <a:lnTo>
                    <a:pt x="4572000" y="0"/>
                  </a:lnTo>
                  <a:lnTo>
                    <a:pt x="4572000" y="571500"/>
                  </a:lnTo>
                  <a:lnTo>
                    <a:pt x="0" y="571500"/>
                  </a:lnTo>
                  <a:close/>
                </a:path>
              </a:pathLst>
            </a:custGeom>
            <a:solidFill>
              <a:srgbClr val="000000">
                <a:alpha val="0"/>
              </a:srgbClr>
            </a:solidFill>
            <a:ln>
              <a:noFill/>
            </a:ln>
          </p:spPr>
        </p:sp>
        <p:sp>
          <p:nvSpPr>
            <p:cNvPr id="570" name="Google Shape;570;p38"/>
            <p:cNvSpPr txBox="1"/>
            <p:nvPr/>
          </p:nvSpPr>
          <p:spPr>
            <a:xfrm>
              <a:off x="0" y="-28575"/>
              <a:ext cx="4572000"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Memory Retention</a:t>
              </a:r>
              <a:endParaRPr sz="700"/>
            </a:p>
          </p:txBody>
        </p:sp>
      </p:grpSp>
      <p:grpSp>
        <p:nvGrpSpPr>
          <p:cNvPr id="571" name="Google Shape;571;p38"/>
          <p:cNvGrpSpPr/>
          <p:nvPr/>
        </p:nvGrpSpPr>
        <p:grpSpPr>
          <a:xfrm>
            <a:off x="1041425" y="2287190"/>
            <a:ext cx="3453482" cy="286196"/>
            <a:chOff x="0" y="-104775"/>
            <a:chExt cx="9209287" cy="763190"/>
          </a:xfrm>
        </p:grpSpPr>
        <p:sp>
          <p:nvSpPr>
            <p:cNvPr id="572" name="Google Shape;572;p38"/>
            <p:cNvSpPr/>
            <p:nvPr/>
          </p:nvSpPr>
          <p:spPr>
            <a:xfrm>
              <a:off x="0" y="0"/>
              <a:ext cx="9209287" cy="658415"/>
            </a:xfrm>
            <a:custGeom>
              <a:rect b="b" l="l" r="r" t="t"/>
              <a:pathLst>
                <a:path extrusionOk="0" h="658415" w="9209287">
                  <a:moveTo>
                    <a:pt x="0" y="0"/>
                  </a:moveTo>
                  <a:lnTo>
                    <a:pt x="9209287" y="0"/>
                  </a:lnTo>
                  <a:lnTo>
                    <a:pt x="9209287" y="658415"/>
                  </a:lnTo>
                  <a:lnTo>
                    <a:pt x="0" y="658415"/>
                  </a:lnTo>
                  <a:close/>
                </a:path>
              </a:pathLst>
            </a:custGeom>
            <a:solidFill>
              <a:srgbClr val="000000">
                <a:alpha val="0"/>
              </a:srgbClr>
            </a:solidFill>
            <a:ln>
              <a:noFill/>
            </a:ln>
          </p:spPr>
        </p:sp>
        <p:sp>
          <p:nvSpPr>
            <p:cNvPr id="573" name="Google Shape;573;p38"/>
            <p:cNvSpPr txBox="1"/>
            <p:nvPr/>
          </p:nvSpPr>
          <p:spPr>
            <a:xfrm>
              <a:off x="0" y="-104775"/>
              <a:ext cx="9209287" cy="76319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Addressed effectively with ChromaDB.</a:t>
              </a:r>
              <a:endParaRPr sz="700"/>
            </a:p>
          </p:txBody>
        </p:sp>
      </p:grpSp>
      <p:grpSp>
        <p:nvGrpSpPr>
          <p:cNvPr id="574" name="Google Shape;574;p38"/>
          <p:cNvGrpSpPr/>
          <p:nvPr/>
        </p:nvGrpSpPr>
        <p:grpSpPr>
          <a:xfrm>
            <a:off x="4639643" y="2010073"/>
            <a:ext cx="366189" cy="366236"/>
            <a:chOff x="0" y="0"/>
            <a:chExt cx="976503" cy="976630"/>
          </a:xfrm>
        </p:grpSpPr>
        <p:sp>
          <p:nvSpPr>
            <p:cNvPr id="575" name="Google Shape;575;p38"/>
            <p:cNvSpPr/>
            <p:nvPr/>
          </p:nvSpPr>
          <p:spPr>
            <a:xfrm>
              <a:off x="25400" y="25400"/>
              <a:ext cx="925703" cy="925703"/>
            </a:xfrm>
            <a:custGeom>
              <a:rect b="b" l="l" r="r" t="t"/>
              <a:pathLst>
                <a:path extrusionOk="0" h="925703" w="925703">
                  <a:moveTo>
                    <a:pt x="0" y="462915"/>
                  </a:moveTo>
                  <a:cubicBezTo>
                    <a:pt x="0" y="207264"/>
                    <a:pt x="207264" y="0"/>
                    <a:pt x="462915" y="0"/>
                  </a:cubicBezTo>
                  <a:cubicBezTo>
                    <a:pt x="718566" y="0"/>
                    <a:pt x="925703" y="207264"/>
                    <a:pt x="925703" y="462915"/>
                  </a:cubicBezTo>
                  <a:cubicBezTo>
                    <a:pt x="925703" y="718566"/>
                    <a:pt x="718439" y="925703"/>
                    <a:pt x="462915" y="925703"/>
                  </a:cubicBezTo>
                  <a:cubicBezTo>
                    <a:pt x="207391" y="925703"/>
                    <a:pt x="0" y="718439"/>
                    <a:pt x="0" y="462915"/>
                  </a:cubicBezTo>
                  <a:close/>
                </a:path>
              </a:pathLst>
            </a:custGeom>
            <a:solidFill>
              <a:srgbClr val="0A081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76" name="Google Shape;576;p38"/>
            <p:cNvSpPr/>
            <p:nvPr/>
          </p:nvSpPr>
          <p:spPr>
            <a:xfrm>
              <a:off x="0" y="0"/>
              <a:ext cx="976503" cy="976630"/>
            </a:xfrm>
            <a:custGeom>
              <a:rect b="b" l="l" r="r" t="t"/>
              <a:pathLst>
                <a:path extrusionOk="0" h="976630" w="976503">
                  <a:moveTo>
                    <a:pt x="0" y="488315"/>
                  </a:moveTo>
                  <a:cubicBezTo>
                    <a:pt x="0" y="218567"/>
                    <a:pt x="218567" y="0"/>
                    <a:pt x="488315" y="0"/>
                  </a:cubicBezTo>
                  <a:cubicBezTo>
                    <a:pt x="493014" y="0"/>
                    <a:pt x="497713" y="1397"/>
                    <a:pt x="501777" y="3810"/>
                  </a:cubicBezTo>
                  <a:lnTo>
                    <a:pt x="488315" y="25400"/>
                  </a:lnTo>
                  <a:lnTo>
                    <a:pt x="488315" y="0"/>
                  </a:lnTo>
                  <a:lnTo>
                    <a:pt x="488315" y="25400"/>
                  </a:lnTo>
                  <a:lnTo>
                    <a:pt x="488315" y="0"/>
                  </a:lnTo>
                  <a:cubicBezTo>
                    <a:pt x="757936" y="0"/>
                    <a:pt x="976503" y="218567"/>
                    <a:pt x="976503" y="488315"/>
                  </a:cubicBezTo>
                  <a:cubicBezTo>
                    <a:pt x="976503" y="499999"/>
                    <a:pt x="968629" y="510159"/>
                    <a:pt x="957326" y="512953"/>
                  </a:cubicBezTo>
                  <a:lnTo>
                    <a:pt x="951103" y="488315"/>
                  </a:lnTo>
                  <a:lnTo>
                    <a:pt x="976503" y="488315"/>
                  </a:lnTo>
                  <a:cubicBezTo>
                    <a:pt x="976503" y="757936"/>
                    <a:pt x="757936" y="976630"/>
                    <a:pt x="488188" y="976630"/>
                  </a:cubicBezTo>
                  <a:lnTo>
                    <a:pt x="488188" y="951230"/>
                  </a:lnTo>
                  <a:lnTo>
                    <a:pt x="488188" y="976630"/>
                  </a:lnTo>
                  <a:lnTo>
                    <a:pt x="488188" y="951230"/>
                  </a:lnTo>
                  <a:lnTo>
                    <a:pt x="488188" y="976630"/>
                  </a:lnTo>
                  <a:cubicBezTo>
                    <a:pt x="218567" y="976503"/>
                    <a:pt x="0" y="757936"/>
                    <a:pt x="0" y="488315"/>
                  </a:cubicBezTo>
                  <a:cubicBezTo>
                    <a:pt x="0" y="483616"/>
                    <a:pt x="1397" y="478917"/>
                    <a:pt x="3810" y="474853"/>
                  </a:cubicBezTo>
                  <a:lnTo>
                    <a:pt x="25400" y="488315"/>
                  </a:lnTo>
                  <a:lnTo>
                    <a:pt x="0" y="488315"/>
                  </a:lnTo>
                  <a:moveTo>
                    <a:pt x="50800" y="488315"/>
                  </a:moveTo>
                  <a:cubicBezTo>
                    <a:pt x="50800" y="493014"/>
                    <a:pt x="49403" y="497713"/>
                    <a:pt x="46990" y="501777"/>
                  </a:cubicBezTo>
                  <a:lnTo>
                    <a:pt x="25400" y="488315"/>
                  </a:lnTo>
                  <a:lnTo>
                    <a:pt x="50800" y="488315"/>
                  </a:lnTo>
                  <a:cubicBezTo>
                    <a:pt x="50800" y="729869"/>
                    <a:pt x="246634" y="925703"/>
                    <a:pt x="488315" y="925703"/>
                  </a:cubicBezTo>
                  <a:cubicBezTo>
                    <a:pt x="729996" y="925703"/>
                    <a:pt x="925703" y="729869"/>
                    <a:pt x="925703" y="488315"/>
                  </a:cubicBezTo>
                  <a:cubicBezTo>
                    <a:pt x="925703" y="476631"/>
                    <a:pt x="933577" y="466471"/>
                    <a:pt x="944880" y="463677"/>
                  </a:cubicBezTo>
                  <a:lnTo>
                    <a:pt x="951103" y="488315"/>
                  </a:lnTo>
                  <a:lnTo>
                    <a:pt x="925703" y="488315"/>
                  </a:lnTo>
                  <a:cubicBezTo>
                    <a:pt x="925703" y="246634"/>
                    <a:pt x="729869" y="50800"/>
                    <a:pt x="488315" y="50800"/>
                  </a:cubicBezTo>
                  <a:cubicBezTo>
                    <a:pt x="483616" y="50800"/>
                    <a:pt x="478917" y="49403"/>
                    <a:pt x="474853" y="46990"/>
                  </a:cubicBezTo>
                  <a:lnTo>
                    <a:pt x="488315" y="25400"/>
                  </a:lnTo>
                  <a:lnTo>
                    <a:pt x="488315" y="50800"/>
                  </a:lnTo>
                  <a:cubicBezTo>
                    <a:pt x="246634" y="50800"/>
                    <a:pt x="50800" y="246634"/>
                    <a:pt x="50800" y="488315"/>
                  </a:cubicBezTo>
                  <a:close/>
                </a:path>
              </a:pathLst>
            </a:custGeom>
            <a:solidFill>
              <a:srgbClr val="29DDD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grpSp>
        <p:nvGrpSpPr>
          <p:cNvPr id="577" name="Google Shape;577;p38"/>
          <p:cNvGrpSpPr/>
          <p:nvPr/>
        </p:nvGrpSpPr>
        <p:grpSpPr>
          <a:xfrm>
            <a:off x="4719861" y="2035969"/>
            <a:ext cx="205681" cy="257175"/>
            <a:chOff x="0" y="0"/>
            <a:chExt cx="548482" cy="685800"/>
          </a:xfrm>
        </p:grpSpPr>
        <p:sp>
          <p:nvSpPr>
            <p:cNvPr id="578" name="Google Shape;578;p38"/>
            <p:cNvSpPr/>
            <p:nvPr/>
          </p:nvSpPr>
          <p:spPr>
            <a:xfrm>
              <a:off x="0" y="0"/>
              <a:ext cx="548482" cy="685800"/>
            </a:xfrm>
            <a:custGeom>
              <a:rect b="b" l="l" r="r" t="t"/>
              <a:pathLst>
                <a:path extrusionOk="0" h="685800" w="548482">
                  <a:moveTo>
                    <a:pt x="0" y="0"/>
                  </a:moveTo>
                  <a:lnTo>
                    <a:pt x="548482" y="0"/>
                  </a:lnTo>
                  <a:lnTo>
                    <a:pt x="548482" y="685800"/>
                  </a:lnTo>
                  <a:lnTo>
                    <a:pt x="0" y="685800"/>
                  </a:lnTo>
                  <a:close/>
                </a:path>
              </a:pathLst>
            </a:custGeom>
            <a:solidFill>
              <a:srgbClr val="000000">
                <a:alpha val="0"/>
              </a:srgbClr>
            </a:solidFill>
            <a:ln>
              <a:noFill/>
            </a:ln>
          </p:spPr>
        </p:sp>
        <p:sp>
          <p:nvSpPr>
            <p:cNvPr id="579" name="Google Shape;579;p38"/>
            <p:cNvSpPr txBox="1"/>
            <p:nvPr/>
          </p:nvSpPr>
          <p:spPr>
            <a:xfrm>
              <a:off x="0" y="38100"/>
              <a:ext cx="548482" cy="647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b="1" i="0" lang="en" sz="1600" u="none" cap="none" strike="noStrike">
                  <a:solidFill>
                    <a:srgbClr val="E0E4E6"/>
                  </a:solidFill>
                  <a:latin typeface="Arimo"/>
                  <a:ea typeface="Arimo"/>
                  <a:cs typeface="Arimo"/>
                  <a:sym typeface="Arimo"/>
                </a:rPr>
                <a:t>2</a:t>
              </a:r>
              <a:endParaRPr sz="700"/>
            </a:p>
          </p:txBody>
        </p:sp>
      </p:grpSp>
      <p:grpSp>
        <p:nvGrpSpPr>
          <p:cNvPr id="580" name="Google Shape;580;p38"/>
          <p:cNvGrpSpPr/>
          <p:nvPr/>
        </p:nvGrpSpPr>
        <p:grpSpPr>
          <a:xfrm>
            <a:off x="5150570" y="2008882"/>
            <a:ext cx="1991990" cy="225028"/>
            <a:chOff x="0" y="-28575"/>
            <a:chExt cx="5311973" cy="600075"/>
          </a:xfrm>
        </p:grpSpPr>
        <p:sp>
          <p:nvSpPr>
            <p:cNvPr id="581" name="Google Shape;581;p38"/>
            <p:cNvSpPr/>
            <p:nvPr/>
          </p:nvSpPr>
          <p:spPr>
            <a:xfrm>
              <a:off x="0" y="0"/>
              <a:ext cx="5311973" cy="571500"/>
            </a:xfrm>
            <a:custGeom>
              <a:rect b="b" l="l" r="r" t="t"/>
              <a:pathLst>
                <a:path extrusionOk="0" h="571500" w="5311973">
                  <a:moveTo>
                    <a:pt x="0" y="0"/>
                  </a:moveTo>
                  <a:lnTo>
                    <a:pt x="5311973" y="0"/>
                  </a:lnTo>
                  <a:lnTo>
                    <a:pt x="5311973" y="571500"/>
                  </a:lnTo>
                  <a:lnTo>
                    <a:pt x="0" y="571500"/>
                  </a:lnTo>
                  <a:close/>
                </a:path>
              </a:pathLst>
            </a:custGeom>
            <a:solidFill>
              <a:srgbClr val="000000">
                <a:alpha val="0"/>
              </a:srgbClr>
            </a:solidFill>
            <a:ln>
              <a:noFill/>
            </a:ln>
          </p:spPr>
        </p:sp>
        <p:sp>
          <p:nvSpPr>
            <p:cNvPr id="582" name="Google Shape;582;p38"/>
            <p:cNvSpPr txBox="1"/>
            <p:nvPr/>
          </p:nvSpPr>
          <p:spPr>
            <a:xfrm>
              <a:off x="0" y="-28575"/>
              <a:ext cx="5311973"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Structured AI Responses</a:t>
              </a:r>
              <a:endParaRPr sz="700"/>
            </a:p>
          </p:txBody>
        </p:sp>
      </p:grpSp>
      <p:grpSp>
        <p:nvGrpSpPr>
          <p:cNvPr id="583" name="Google Shape;583;p38"/>
          <p:cNvGrpSpPr/>
          <p:nvPr/>
        </p:nvGrpSpPr>
        <p:grpSpPr>
          <a:xfrm>
            <a:off x="5150570" y="2287190"/>
            <a:ext cx="3453482" cy="533103"/>
            <a:chOff x="0" y="-104775"/>
            <a:chExt cx="9209287" cy="1421607"/>
          </a:xfrm>
        </p:grpSpPr>
        <p:sp>
          <p:nvSpPr>
            <p:cNvPr id="584" name="Google Shape;584;p38"/>
            <p:cNvSpPr/>
            <p:nvPr/>
          </p:nvSpPr>
          <p:spPr>
            <a:xfrm>
              <a:off x="0" y="0"/>
              <a:ext cx="9209287" cy="1316832"/>
            </a:xfrm>
            <a:custGeom>
              <a:rect b="b" l="l" r="r" t="t"/>
              <a:pathLst>
                <a:path extrusionOk="0" h="1316832" w="9209287">
                  <a:moveTo>
                    <a:pt x="0" y="0"/>
                  </a:moveTo>
                  <a:lnTo>
                    <a:pt x="9209287" y="0"/>
                  </a:lnTo>
                  <a:lnTo>
                    <a:pt x="9209287" y="1316832"/>
                  </a:lnTo>
                  <a:lnTo>
                    <a:pt x="0" y="1316832"/>
                  </a:lnTo>
                  <a:close/>
                </a:path>
              </a:pathLst>
            </a:custGeom>
            <a:solidFill>
              <a:srgbClr val="000000">
                <a:alpha val="0"/>
              </a:srgbClr>
            </a:solidFill>
            <a:ln>
              <a:noFill/>
            </a:ln>
          </p:spPr>
        </p:sp>
        <p:sp>
          <p:nvSpPr>
            <p:cNvPr id="585" name="Google Shape;585;p38"/>
            <p:cNvSpPr txBox="1"/>
            <p:nvPr/>
          </p:nvSpPr>
          <p:spPr>
            <a:xfrm>
              <a:off x="0" y="-104775"/>
              <a:ext cx="9209287" cy="1421607"/>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Achieved through Regex parsing for story and choice extraction.</a:t>
              </a:r>
              <a:endParaRPr sz="700"/>
            </a:p>
          </p:txBody>
        </p:sp>
      </p:grpSp>
      <p:grpSp>
        <p:nvGrpSpPr>
          <p:cNvPr id="586" name="Google Shape;586;p38"/>
          <p:cNvGrpSpPr/>
          <p:nvPr/>
        </p:nvGrpSpPr>
        <p:grpSpPr>
          <a:xfrm>
            <a:off x="530498" y="3138562"/>
            <a:ext cx="366189" cy="366236"/>
            <a:chOff x="0" y="0"/>
            <a:chExt cx="976503" cy="976630"/>
          </a:xfrm>
        </p:grpSpPr>
        <p:sp>
          <p:nvSpPr>
            <p:cNvPr id="587" name="Google Shape;587;p38"/>
            <p:cNvSpPr/>
            <p:nvPr/>
          </p:nvSpPr>
          <p:spPr>
            <a:xfrm>
              <a:off x="25400" y="25400"/>
              <a:ext cx="925703" cy="925703"/>
            </a:xfrm>
            <a:custGeom>
              <a:rect b="b" l="l" r="r" t="t"/>
              <a:pathLst>
                <a:path extrusionOk="0" h="925703" w="925703">
                  <a:moveTo>
                    <a:pt x="0" y="462915"/>
                  </a:moveTo>
                  <a:cubicBezTo>
                    <a:pt x="0" y="207264"/>
                    <a:pt x="207264" y="0"/>
                    <a:pt x="462915" y="0"/>
                  </a:cubicBezTo>
                  <a:cubicBezTo>
                    <a:pt x="718566" y="0"/>
                    <a:pt x="925703" y="207264"/>
                    <a:pt x="925703" y="462915"/>
                  </a:cubicBezTo>
                  <a:cubicBezTo>
                    <a:pt x="925703" y="718566"/>
                    <a:pt x="718439" y="925703"/>
                    <a:pt x="462915" y="925703"/>
                  </a:cubicBezTo>
                  <a:cubicBezTo>
                    <a:pt x="207391" y="925703"/>
                    <a:pt x="0" y="718439"/>
                    <a:pt x="0" y="462915"/>
                  </a:cubicBezTo>
                  <a:close/>
                </a:path>
              </a:pathLst>
            </a:custGeom>
            <a:solidFill>
              <a:srgbClr val="0A081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88" name="Google Shape;588;p38"/>
            <p:cNvSpPr/>
            <p:nvPr/>
          </p:nvSpPr>
          <p:spPr>
            <a:xfrm>
              <a:off x="0" y="0"/>
              <a:ext cx="976503" cy="976630"/>
            </a:xfrm>
            <a:custGeom>
              <a:rect b="b" l="l" r="r" t="t"/>
              <a:pathLst>
                <a:path extrusionOk="0" h="976630" w="976503">
                  <a:moveTo>
                    <a:pt x="0" y="488315"/>
                  </a:moveTo>
                  <a:cubicBezTo>
                    <a:pt x="0" y="218567"/>
                    <a:pt x="218567" y="0"/>
                    <a:pt x="488315" y="0"/>
                  </a:cubicBezTo>
                  <a:cubicBezTo>
                    <a:pt x="493014" y="0"/>
                    <a:pt x="497713" y="1397"/>
                    <a:pt x="501777" y="3810"/>
                  </a:cubicBezTo>
                  <a:lnTo>
                    <a:pt x="488315" y="25400"/>
                  </a:lnTo>
                  <a:lnTo>
                    <a:pt x="488315" y="0"/>
                  </a:lnTo>
                  <a:lnTo>
                    <a:pt x="488315" y="25400"/>
                  </a:lnTo>
                  <a:lnTo>
                    <a:pt x="488315" y="0"/>
                  </a:lnTo>
                  <a:cubicBezTo>
                    <a:pt x="757936" y="0"/>
                    <a:pt x="976503" y="218567"/>
                    <a:pt x="976503" y="488315"/>
                  </a:cubicBezTo>
                  <a:cubicBezTo>
                    <a:pt x="976503" y="499999"/>
                    <a:pt x="968629" y="510159"/>
                    <a:pt x="957326" y="512953"/>
                  </a:cubicBezTo>
                  <a:lnTo>
                    <a:pt x="951103" y="488315"/>
                  </a:lnTo>
                  <a:lnTo>
                    <a:pt x="976503" y="488315"/>
                  </a:lnTo>
                  <a:cubicBezTo>
                    <a:pt x="976503" y="757936"/>
                    <a:pt x="757936" y="976630"/>
                    <a:pt x="488188" y="976630"/>
                  </a:cubicBezTo>
                  <a:lnTo>
                    <a:pt x="488188" y="951230"/>
                  </a:lnTo>
                  <a:lnTo>
                    <a:pt x="488188" y="976630"/>
                  </a:lnTo>
                  <a:lnTo>
                    <a:pt x="488188" y="951230"/>
                  </a:lnTo>
                  <a:lnTo>
                    <a:pt x="488188" y="976630"/>
                  </a:lnTo>
                  <a:cubicBezTo>
                    <a:pt x="218567" y="976503"/>
                    <a:pt x="0" y="757936"/>
                    <a:pt x="0" y="488315"/>
                  </a:cubicBezTo>
                  <a:cubicBezTo>
                    <a:pt x="0" y="483616"/>
                    <a:pt x="1397" y="478917"/>
                    <a:pt x="3810" y="474853"/>
                  </a:cubicBezTo>
                  <a:lnTo>
                    <a:pt x="25400" y="488315"/>
                  </a:lnTo>
                  <a:lnTo>
                    <a:pt x="0" y="488315"/>
                  </a:lnTo>
                  <a:moveTo>
                    <a:pt x="50800" y="488315"/>
                  </a:moveTo>
                  <a:cubicBezTo>
                    <a:pt x="50800" y="493014"/>
                    <a:pt x="49403" y="497713"/>
                    <a:pt x="46990" y="501777"/>
                  </a:cubicBezTo>
                  <a:lnTo>
                    <a:pt x="25400" y="488315"/>
                  </a:lnTo>
                  <a:lnTo>
                    <a:pt x="50800" y="488315"/>
                  </a:lnTo>
                  <a:cubicBezTo>
                    <a:pt x="50800" y="729869"/>
                    <a:pt x="246634" y="925703"/>
                    <a:pt x="488315" y="925703"/>
                  </a:cubicBezTo>
                  <a:cubicBezTo>
                    <a:pt x="729996" y="925703"/>
                    <a:pt x="925703" y="729869"/>
                    <a:pt x="925703" y="488315"/>
                  </a:cubicBezTo>
                  <a:cubicBezTo>
                    <a:pt x="925703" y="476631"/>
                    <a:pt x="933577" y="466471"/>
                    <a:pt x="944880" y="463677"/>
                  </a:cubicBezTo>
                  <a:lnTo>
                    <a:pt x="951103" y="488315"/>
                  </a:lnTo>
                  <a:lnTo>
                    <a:pt x="925703" y="488315"/>
                  </a:lnTo>
                  <a:cubicBezTo>
                    <a:pt x="925703" y="246634"/>
                    <a:pt x="729869" y="50800"/>
                    <a:pt x="488315" y="50800"/>
                  </a:cubicBezTo>
                  <a:cubicBezTo>
                    <a:pt x="483616" y="50800"/>
                    <a:pt x="478917" y="49403"/>
                    <a:pt x="474853" y="46990"/>
                  </a:cubicBezTo>
                  <a:lnTo>
                    <a:pt x="488315" y="25400"/>
                  </a:lnTo>
                  <a:lnTo>
                    <a:pt x="488315" y="50800"/>
                  </a:lnTo>
                  <a:cubicBezTo>
                    <a:pt x="246634" y="50800"/>
                    <a:pt x="50800" y="246634"/>
                    <a:pt x="50800" y="488315"/>
                  </a:cubicBezTo>
                  <a:close/>
                </a:path>
              </a:pathLst>
            </a:custGeom>
            <a:solidFill>
              <a:srgbClr val="37A7E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grpSp>
        <p:nvGrpSpPr>
          <p:cNvPr id="589" name="Google Shape;589;p38"/>
          <p:cNvGrpSpPr/>
          <p:nvPr/>
        </p:nvGrpSpPr>
        <p:grpSpPr>
          <a:xfrm>
            <a:off x="610716" y="3164458"/>
            <a:ext cx="205681" cy="257175"/>
            <a:chOff x="0" y="0"/>
            <a:chExt cx="548482" cy="685800"/>
          </a:xfrm>
        </p:grpSpPr>
        <p:sp>
          <p:nvSpPr>
            <p:cNvPr id="590" name="Google Shape;590;p38"/>
            <p:cNvSpPr/>
            <p:nvPr/>
          </p:nvSpPr>
          <p:spPr>
            <a:xfrm>
              <a:off x="0" y="0"/>
              <a:ext cx="548482" cy="685800"/>
            </a:xfrm>
            <a:custGeom>
              <a:rect b="b" l="l" r="r" t="t"/>
              <a:pathLst>
                <a:path extrusionOk="0" h="685800" w="548482">
                  <a:moveTo>
                    <a:pt x="0" y="0"/>
                  </a:moveTo>
                  <a:lnTo>
                    <a:pt x="548482" y="0"/>
                  </a:lnTo>
                  <a:lnTo>
                    <a:pt x="548482" y="685800"/>
                  </a:lnTo>
                  <a:lnTo>
                    <a:pt x="0" y="685800"/>
                  </a:lnTo>
                  <a:close/>
                </a:path>
              </a:pathLst>
            </a:custGeom>
            <a:solidFill>
              <a:srgbClr val="000000">
                <a:alpha val="0"/>
              </a:srgbClr>
            </a:solidFill>
            <a:ln>
              <a:noFill/>
            </a:ln>
          </p:spPr>
        </p:sp>
        <p:sp>
          <p:nvSpPr>
            <p:cNvPr id="591" name="Google Shape;591;p38"/>
            <p:cNvSpPr txBox="1"/>
            <p:nvPr/>
          </p:nvSpPr>
          <p:spPr>
            <a:xfrm>
              <a:off x="0" y="38100"/>
              <a:ext cx="548482" cy="647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b="1" i="0" lang="en" sz="1600" u="none" cap="none" strike="noStrike">
                  <a:solidFill>
                    <a:srgbClr val="E0E4E6"/>
                  </a:solidFill>
                  <a:latin typeface="Arimo"/>
                  <a:ea typeface="Arimo"/>
                  <a:cs typeface="Arimo"/>
                  <a:sym typeface="Arimo"/>
                </a:rPr>
                <a:t>3</a:t>
              </a:r>
              <a:endParaRPr sz="700"/>
            </a:p>
          </p:txBody>
        </p:sp>
      </p:grpSp>
      <p:grpSp>
        <p:nvGrpSpPr>
          <p:cNvPr id="592" name="Google Shape;592;p38"/>
          <p:cNvGrpSpPr/>
          <p:nvPr/>
        </p:nvGrpSpPr>
        <p:grpSpPr>
          <a:xfrm>
            <a:off x="1041425" y="3137371"/>
            <a:ext cx="1832000" cy="225028"/>
            <a:chOff x="0" y="-28575"/>
            <a:chExt cx="4885333" cy="600075"/>
          </a:xfrm>
        </p:grpSpPr>
        <p:sp>
          <p:nvSpPr>
            <p:cNvPr id="593" name="Google Shape;593;p38"/>
            <p:cNvSpPr/>
            <p:nvPr/>
          </p:nvSpPr>
          <p:spPr>
            <a:xfrm>
              <a:off x="0" y="0"/>
              <a:ext cx="4885333" cy="571500"/>
            </a:xfrm>
            <a:custGeom>
              <a:rect b="b" l="l" r="r" t="t"/>
              <a:pathLst>
                <a:path extrusionOk="0" h="571500" w="4885333">
                  <a:moveTo>
                    <a:pt x="0" y="0"/>
                  </a:moveTo>
                  <a:lnTo>
                    <a:pt x="4885333" y="0"/>
                  </a:lnTo>
                  <a:lnTo>
                    <a:pt x="4885333" y="571500"/>
                  </a:lnTo>
                  <a:lnTo>
                    <a:pt x="0" y="571500"/>
                  </a:lnTo>
                  <a:close/>
                </a:path>
              </a:pathLst>
            </a:custGeom>
            <a:solidFill>
              <a:srgbClr val="000000">
                <a:alpha val="0"/>
              </a:srgbClr>
            </a:solidFill>
            <a:ln>
              <a:noFill/>
            </a:ln>
          </p:spPr>
        </p:sp>
        <p:sp>
          <p:nvSpPr>
            <p:cNvPr id="594" name="Google Shape;594;p38"/>
            <p:cNvSpPr txBox="1"/>
            <p:nvPr/>
          </p:nvSpPr>
          <p:spPr>
            <a:xfrm>
              <a:off x="0" y="-28575"/>
              <a:ext cx="4885333"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Unexpected User Input</a:t>
              </a:r>
              <a:endParaRPr sz="700"/>
            </a:p>
          </p:txBody>
        </p:sp>
      </p:grpSp>
      <p:grpSp>
        <p:nvGrpSpPr>
          <p:cNvPr id="595" name="Google Shape;595;p38"/>
          <p:cNvGrpSpPr/>
          <p:nvPr/>
        </p:nvGrpSpPr>
        <p:grpSpPr>
          <a:xfrm>
            <a:off x="1041425" y="3415680"/>
            <a:ext cx="3453482" cy="533103"/>
            <a:chOff x="0" y="-104775"/>
            <a:chExt cx="9209287" cy="1421607"/>
          </a:xfrm>
        </p:grpSpPr>
        <p:sp>
          <p:nvSpPr>
            <p:cNvPr id="596" name="Google Shape;596;p38"/>
            <p:cNvSpPr/>
            <p:nvPr/>
          </p:nvSpPr>
          <p:spPr>
            <a:xfrm>
              <a:off x="0" y="0"/>
              <a:ext cx="9209287" cy="1316832"/>
            </a:xfrm>
            <a:custGeom>
              <a:rect b="b" l="l" r="r" t="t"/>
              <a:pathLst>
                <a:path extrusionOk="0" h="1316832" w="9209287">
                  <a:moveTo>
                    <a:pt x="0" y="0"/>
                  </a:moveTo>
                  <a:lnTo>
                    <a:pt x="9209287" y="0"/>
                  </a:lnTo>
                  <a:lnTo>
                    <a:pt x="9209287" y="1316832"/>
                  </a:lnTo>
                  <a:lnTo>
                    <a:pt x="0" y="1316832"/>
                  </a:lnTo>
                  <a:close/>
                </a:path>
              </a:pathLst>
            </a:custGeom>
            <a:solidFill>
              <a:srgbClr val="000000">
                <a:alpha val="0"/>
              </a:srgbClr>
            </a:solidFill>
            <a:ln>
              <a:noFill/>
            </a:ln>
          </p:spPr>
        </p:sp>
        <p:sp>
          <p:nvSpPr>
            <p:cNvPr id="597" name="Google Shape;597;p38"/>
            <p:cNvSpPr txBox="1"/>
            <p:nvPr/>
          </p:nvSpPr>
          <p:spPr>
            <a:xfrm>
              <a:off x="0" y="-104775"/>
              <a:ext cx="9209287" cy="1421607"/>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Politely redirected by the AI to maintain narrative focus.</a:t>
              </a:r>
              <a:endParaRPr sz="700"/>
            </a:p>
          </p:txBody>
        </p:sp>
      </p:grpSp>
      <p:grpSp>
        <p:nvGrpSpPr>
          <p:cNvPr id="598" name="Google Shape;598;p38"/>
          <p:cNvGrpSpPr/>
          <p:nvPr/>
        </p:nvGrpSpPr>
        <p:grpSpPr>
          <a:xfrm>
            <a:off x="4639643" y="3138562"/>
            <a:ext cx="366189" cy="366236"/>
            <a:chOff x="0" y="0"/>
            <a:chExt cx="976503" cy="976630"/>
          </a:xfrm>
        </p:grpSpPr>
        <p:sp>
          <p:nvSpPr>
            <p:cNvPr id="599" name="Google Shape;599;p38"/>
            <p:cNvSpPr/>
            <p:nvPr/>
          </p:nvSpPr>
          <p:spPr>
            <a:xfrm>
              <a:off x="25400" y="25400"/>
              <a:ext cx="925703" cy="925703"/>
            </a:xfrm>
            <a:custGeom>
              <a:rect b="b" l="l" r="r" t="t"/>
              <a:pathLst>
                <a:path extrusionOk="0" h="925703" w="925703">
                  <a:moveTo>
                    <a:pt x="0" y="462915"/>
                  </a:moveTo>
                  <a:cubicBezTo>
                    <a:pt x="0" y="207264"/>
                    <a:pt x="207264" y="0"/>
                    <a:pt x="462915" y="0"/>
                  </a:cubicBezTo>
                  <a:cubicBezTo>
                    <a:pt x="718566" y="0"/>
                    <a:pt x="925703" y="207264"/>
                    <a:pt x="925703" y="462915"/>
                  </a:cubicBezTo>
                  <a:cubicBezTo>
                    <a:pt x="925703" y="718566"/>
                    <a:pt x="718439" y="925703"/>
                    <a:pt x="462915" y="925703"/>
                  </a:cubicBezTo>
                  <a:cubicBezTo>
                    <a:pt x="207391" y="925703"/>
                    <a:pt x="0" y="718439"/>
                    <a:pt x="0" y="462915"/>
                  </a:cubicBezTo>
                  <a:close/>
                </a:path>
              </a:pathLst>
            </a:custGeom>
            <a:solidFill>
              <a:srgbClr val="0A081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00" name="Google Shape;600;p38"/>
            <p:cNvSpPr/>
            <p:nvPr/>
          </p:nvSpPr>
          <p:spPr>
            <a:xfrm>
              <a:off x="0" y="0"/>
              <a:ext cx="976503" cy="976630"/>
            </a:xfrm>
            <a:custGeom>
              <a:rect b="b" l="l" r="r" t="t"/>
              <a:pathLst>
                <a:path extrusionOk="0" h="976630" w="976503">
                  <a:moveTo>
                    <a:pt x="0" y="488315"/>
                  </a:moveTo>
                  <a:cubicBezTo>
                    <a:pt x="0" y="218567"/>
                    <a:pt x="218567" y="0"/>
                    <a:pt x="488315" y="0"/>
                  </a:cubicBezTo>
                  <a:cubicBezTo>
                    <a:pt x="493014" y="0"/>
                    <a:pt x="497713" y="1397"/>
                    <a:pt x="501777" y="3810"/>
                  </a:cubicBezTo>
                  <a:lnTo>
                    <a:pt x="488315" y="25400"/>
                  </a:lnTo>
                  <a:lnTo>
                    <a:pt x="488315" y="0"/>
                  </a:lnTo>
                  <a:lnTo>
                    <a:pt x="488315" y="25400"/>
                  </a:lnTo>
                  <a:lnTo>
                    <a:pt x="488315" y="0"/>
                  </a:lnTo>
                  <a:cubicBezTo>
                    <a:pt x="757936" y="0"/>
                    <a:pt x="976503" y="218567"/>
                    <a:pt x="976503" y="488315"/>
                  </a:cubicBezTo>
                  <a:cubicBezTo>
                    <a:pt x="976503" y="499999"/>
                    <a:pt x="968629" y="510159"/>
                    <a:pt x="957326" y="512953"/>
                  </a:cubicBezTo>
                  <a:lnTo>
                    <a:pt x="951103" y="488315"/>
                  </a:lnTo>
                  <a:lnTo>
                    <a:pt x="976503" y="488315"/>
                  </a:lnTo>
                  <a:cubicBezTo>
                    <a:pt x="976503" y="757936"/>
                    <a:pt x="757936" y="976630"/>
                    <a:pt x="488188" y="976630"/>
                  </a:cubicBezTo>
                  <a:lnTo>
                    <a:pt x="488188" y="951230"/>
                  </a:lnTo>
                  <a:lnTo>
                    <a:pt x="488188" y="976630"/>
                  </a:lnTo>
                  <a:lnTo>
                    <a:pt x="488188" y="951230"/>
                  </a:lnTo>
                  <a:lnTo>
                    <a:pt x="488188" y="976630"/>
                  </a:lnTo>
                  <a:cubicBezTo>
                    <a:pt x="218567" y="976503"/>
                    <a:pt x="0" y="757936"/>
                    <a:pt x="0" y="488315"/>
                  </a:cubicBezTo>
                  <a:cubicBezTo>
                    <a:pt x="0" y="483616"/>
                    <a:pt x="1397" y="478917"/>
                    <a:pt x="3810" y="474853"/>
                  </a:cubicBezTo>
                  <a:lnTo>
                    <a:pt x="25400" y="488315"/>
                  </a:lnTo>
                  <a:lnTo>
                    <a:pt x="0" y="488315"/>
                  </a:lnTo>
                  <a:moveTo>
                    <a:pt x="50800" y="488315"/>
                  </a:moveTo>
                  <a:cubicBezTo>
                    <a:pt x="50800" y="493014"/>
                    <a:pt x="49403" y="497713"/>
                    <a:pt x="46990" y="501777"/>
                  </a:cubicBezTo>
                  <a:lnTo>
                    <a:pt x="25400" y="488315"/>
                  </a:lnTo>
                  <a:lnTo>
                    <a:pt x="50800" y="488315"/>
                  </a:lnTo>
                  <a:cubicBezTo>
                    <a:pt x="50800" y="729869"/>
                    <a:pt x="246634" y="925703"/>
                    <a:pt x="488315" y="925703"/>
                  </a:cubicBezTo>
                  <a:cubicBezTo>
                    <a:pt x="729996" y="925703"/>
                    <a:pt x="925703" y="729869"/>
                    <a:pt x="925703" y="488315"/>
                  </a:cubicBezTo>
                  <a:cubicBezTo>
                    <a:pt x="925703" y="476631"/>
                    <a:pt x="933577" y="466471"/>
                    <a:pt x="944880" y="463677"/>
                  </a:cubicBezTo>
                  <a:lnTo>
                    <a:pt x="951103" y="488315"/>
                  </a:lnTo>
                  <a:lnTo>
                    <a:pt x="925703" y="488315"/>
                  </a:lnTo>
                  <a:cubicBezTo>
                    <a:pt x="925703" y="246634"/>
                    <a:pt x="729869" y="50800"/>
                    <a:pt x="488315" y="50800"/>
                  </a:cubicBezTo>
                  <a:cubicBezTo>
                    <a:pt x="483616" y="50800"/>
                    <a:pt x="478917" y="49403"/>
                    <a:pt x="474853" y="46990"/>
                  </a:cubicBezTo>
                  <a:lnTo>
                    <a:pt x="488315" y="25400"/>
                  </a:lnTo>
                  <a:lnTo>
                    <a:pt x="488315" y="50800"/>
                  </a:lnTo>
                  <a:cubicBezTo>
                    <a:pt x="246634" y="50800"/>
                    <a:pt x="50800" y="246634"/>
                    <a:pt x="50800" y="488315"/>
                  </a:cubicBezTo>
                  <a:close/>
                </a:path>
              </a:pathLst>
            </a:custGeom>
            <a:solidFill>
              <a:srgbClr val="025FA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grpSp>
        <p:nvGrpSpPr>
          <p:cNvPr id="601" name="Google Shape;601;p38"/>
          <p:cNvGrpSpPr/>
          <p:nvPr/>
        </p:nvGrpSpPr>
        <p:grpSpPr>
          <a:xfrm>
            <a:off x="4719861" y="3164458"/>
            <a:ext cx="205681" cy="257175"/>
            <a:chOff x="0" y="0"/>
            <a:chExt cx="548482" cy="685800"/>
          </a:xfrm>
        </p:grpSpPr>
        <p:sp>
          <p:nvSpPr>
            <p:cNvPr id="602" name="Google Shape;602;p38"/>
            <p:cNvSpPr/>
            <p:nvPr/>
          </p:nvSpPr>
          <p:spPr>
            <a:xfrm>
              <a:off x="0" y="0"/>
              <a:ext cx="548482" cy="685800"/>
            </a:xfrm>
            <a:custGeom>
              <a:rect b="b" l="l" r="r" t="t"/>
              <a:pathLst>
                <a:path extrusionOk="0" h="685800" w="548482">
                  <a:moveTo>
                    <a:pt x="0" y="0"/>
                  </a:moveTo>
                  <a:lnTo>
                    <a:pt x="548482" y="0"/>
                  </a:lnTo>
                  <a:lnTo>
                    <a:pt x="548482" y="685800"/>
                  </a:lnTo>
                  <a:lnTo>
                    <a:pt x="0" y="685800"/>
                  </a:lnTo>
                  <a:close/>
                </a:path>
              </a:pathLst>
            </a:custGeom>
            <a:solidFill>
              <a:srgbClr val="000000">
                <a:alpha val="0"/>
              </a:srgbClr>
            </a:solidFill>
            <a:ln>
              <a:noFill/>
            </a:ln>
          </p:spPr>
        </p:sp>
        <p:sp>
          <p:nvSpPr>
            <p:cNvPr id="603" name="Google Shape;603;p38"/>
            <p:cNvSpPr txBox="1"/>
            <p:nvPr/>
          </p:nvSpPr>
          <p:spPr>
            <a:xfrm>
              <a:off x="0" y="38100"/>
              <a:ext cx="548482" cy="647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b="1" i="0" lang="en" sz="1600" u="none" cap="none" strike="noStrike">
                  <a:solidFill>
                    <a:srgbClr val="E0E4E6"/>
                  </a:solidFill>
                  <a:latin typeface="Arimo"/>
                  <a:ea typeface="Arimo"/>
                  <a:cs typeface="Arimo"/>
                  <a:sym typeface="Arimo"/>
                </a:rPr>
                <a:t>4</a:t>
              </a:r>
              <a:endParaRPr sz="700"/>
            </a:p>
          </p:txBody>
        </p:sp>
      </p:grpSp>
      <p:grpSp>
        <p:nvGrpSpPr>
          <p:cNvPr id="604" name="Google Shape;604;p38"/>
          <p:cNvGrpSpPr/>
          <p:nvPr/>
        </p:nvGrpSpPr>
        <p:grpSpPr>
          <a:xfrm>
            <a:off x="5150569" y="3137371"/>
            <a:ext cx="2425526" cy="225028"/>
            <a:chOff x="0" y="-28575"/>
            <a:chExt cx="6468070" cy="600075"/>
          </a:xfrm>
        </p:grpSpPr>
        <p:sp>
          <p:nvSpPr>
            <p:cNvPr id="605" name="Google Shape;605;p38"/>
            <p:cNvSpPr/>
            <p:nvPr/>
          </p:nvSpPr>
          <p:spPr>
            <a:xfrm>
              <a:off x="0" y="0"/>
              <a:ext cx="6468070" cy="571500"/>
            </a:xfrm>
            <a:custGeom>
              <a:rect b="b" l="l" r="r" t="t"/>
              <a:pathLst>
                <a:path extrusionOk="0" h="571500" w="6468070">
                  <a:moveTo>
                    <a:pt x="0" y="0"/>
                  </a:moveTo>
                  <a:lnTo>
                    <a:pt x="6468070" y="0"/>
                  </a:lnTo>
                  <a:lnTo>
                    <a:pt x="6468070" y="571500"/>
                  </a:lnTo>
                  <a:lnTo>
                    <a:pt x="0" y="571500"/>
                  </a:lnTo>
                  <a:close/>
                </a:path>
              </a:pathLst>
            </a:custGeom>
            <a:solidFill>
              <a:srgbClr val="000000">
                <a:alpha val="0"/>
              </a:srgbClr>
            </a:solidFill>
            <a:ln>
              <a:noFill/>
            </a:ln>
          </p:spPr>
        </p:sp>
        <p:sp>
          <p:nvSpPr>
            <p:cNvPr id="606" name="Google Shape;606;p38"/>
            <p:cNvSpPr txBox="1"/>
            <p:nvPr/>
          </p:nvSpPr>
          <p:spPr>
            <a:xfrm>
              <a:off x="0" y="-28575"/>
              <a:ext cx="6468070"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API Rate Limits &amp; Optimization</a:t>
              </a:r>
              <a:endParaRPr sz="700"/>
            </a:p>
          </p:txBody>
        </p:sp>
      </p:grpSp>
      <p:grpSp>
        <p:nvGrpSpPr>
          <p:cNvPr id="607" name="Google Shape;607;p38"/>
          <p:cNvGrpSpPr/>
          <p:nvPr/>
        </p:nvGrpSpPr>
        <p:grpSpPr>
          <a:xfrm>
            <a:off x="5150570" y="3415680"/>
            <a:ext cx="3453482" cy="533103"/>
            <a:chOff x="0" y="-104775"/>
            <a:chExt cx="9209287" cy="1421607"/>
          </a:xfrm>
        </p:grpSpPr>
        <p:sp>
          <p:nvSpPr>
            <p:cNvPr id="608" name="Google Shape;608;p38"/>
            <p:cNvSpPr/>
            <p:nvPr/>
          </p:nvSpPr>
          <p:spPr>
            <a:xfrm>
              <a:off x="0" y="0"/>
              <a:ext cx="9209287" cy="1316832"/>
            </a:xfrm>
            <a:custGeom>
              <a:rect b="b" l="l" r="r" t="t"/>
              <a:pathLst>
                <a:path extrusionOk="0" h="1316832" w="9209287">
                  <a:moveTo>
                    <a:pt x="0" y="0"/>
                  </a:moveTo>
                  <a:lnTo>
                    <a:pt x="9209287" y="0"/>
                  </a:lnTo>
                  <a:lnTo>
                    <a:pt x="9209287" y="1316832"/>
                  </a:lnTo>
                  <a:lnTo>
                    <a:pt x="0" y="1316832"/>
                  </a:lnTo>
                  <a:close/>
                </a:path>
              </a:pathLst>
            </a:custGeom>
            <a:solidFill>
              <a:srgbClr val="000000">
                <a:alpha val="0"/>
              </a:srgbClr>
            </a:solidFill>
            <a:ln>
              <a:noFill/>
            </a:ln>
          </p:spPr>
        </p:sp>
        <p:sp>
          <p:nvSpPr>
            <p:cNvPr id="609" name="Google Shape;609;p38"/>
            <p:cNvSpPr txBox="1"/>
            <p:nvPr/>
          </p:nvSpPr>
          <p:spPr>
            <a:xfrm>
              <a:off x="0" y="-104775"/>
              <a:ext cx="9209287" cy="1421607"/>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Enhanced performance through caching and robust error handling.</a:t>
              </a:r>
              <a:endParaRPr sz="700"/>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descr="preencoded.png" id="618" name="Google Shape;618;p39"/>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619" name="Google Shape;619;p39"/>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grpSp>
        <p:nvGrpSpPr>
          <p:cNvPr id="620" name="Google Shape;620;p39"/>
          <p:cNvGrpSpPr/>
          <p:nvPr/>
        </p:nvGrpSpPr>
        <p:grpSpPr>
          <a:xfrm>
            <a:off x="540023" y="1657185"/>
            <a:ext cx="3951653" cy="464572"/>
            <a:chOff x="0" y="-28575"/>
            <a:chExt cx="8019257" cy="942777"/>
          </a:xfrm>
        </p:grpSpPr>
        <p:sp>
          <p:nvSpPr>
            <p:cNvPr id="621" name="Google Shape;621;p39"/>
            <p:cNvSpPr/>
            <p:nvPr/>
          </p:nvSpPr>
          <p:spPr>
            <a:xfrm>
              <a:off x="0" y="0"/>
              <a:ext cx="8019257" cy="914202"/>
            </a:xfrm>
            <a:custGeom>
              <a:rect b="b" l="l" r="r" t="t"/>
              <a:pathLst>
                <a:path extrusionOk="0" h="914202" w="8019257">
                  <a:moveTo>
                    <a:pt x="0" y="0"/>
                  </a:moveTo>
                  <a:lnTo>
                    <a:pt x="8019257" y="0"/>
                  </a:lnTo>
                  <a:lnTo>
                    <a:pt x="8019257" y="914202"/>
                  </a:lnTo>
                  <a:lnTo>
                    <a:pt x="0" y="914202"/>
                  </a:lnTo>
                  <a:close/>
                </a:path>
              </a:pathLst>
            </a:custGeom>
            <a:solidFill>
              <a:srgbClr val="000000">
                <a:alpha val="0"/>
              </a:srgbClr>
            </a:solidFill>
            <a:ln>
              <a:noFill/>
            </a:ln>
          </p:spPr>
        </p:sp>
        <p:sp>
          <p:nvSpPr>
            <p:cNvPr id="622" name="Google Shape;622;p39"/>
            <p:cNvSpPr txBox="1"/>
            <p:nvPr/>
          </p:nvSpPr>
          <p:spPr>
            <a:xfrm>
              <a:off x="0" y="-28575"/>
              <a:ext cx="8019257" cy="942777"/>
            </a:xfrm>
            <a:prstGeom prst="rect">
              <a:avLst/>
            </a:prstGeom>
            <a:noFill/>
            <a:ln>
              <a:noFill/>
            </a:ln>
          </p:spPr>
          <p:txBody>
            <a:bodyPr anchorCtr="0" anchor="t" bIns="0" lIns="0" spcFirstLastPara="1" rIns="0" wrap="square" tIns="0">
              <a:noAutofit/>
            </a:bodyPr>
            <a:lstStyle/>
            <a:p>
              <a:pPr indent="0" lvl="0" marL="0" marR="0" rtl="0" algn="l">
                <a:lnSpc>
                  <a:spcPct val="124628"/>
                </a:lnSpc>
                <a:spcBef>
                  <a:spcPts val="0"/>
                </a:spcBef>
                <a:spcAft>
                  <a:spcPts val="0"/>
                </a:spcAft>
                <a:buNone/>
              </a:pPr>
              <a:r>
                <a:rPr b="1" i="0" lang="en" sz="2200" u="none" cap="none" strike="noStrike">
                  <a:solidFill>
                    <a:srgbClr val="F0FCFF"/>
                  </a:solidFill>
                  <a:latin typeface="Merriweather"/>
                  <a:ea typeface="Merriweather"/>
                  <a:cs typeface="Merriweather"/>
                  <a:sym typeface="Merriweather"/>
                </a:rPr>
                <a:t>Results &amp; Observations</a:t>
              </a:r>
              <a:endParaRPr sz="700">
                <a:latin typeface="Merriweather"/>
                <a:ea typeface="Merriweather"/>
                <a:cs typeface="Merriweather"/>
                <a:sym typeface="Merriweather"/>
              </a:endParaRPr>
            </a:p>
          </p:txBody>
        </p:sp>
      </p:grpSp>
      <p:grpSp>
        <p:nvGrpSpPr>
          <p:cNvPr id="623" name="Google Shape;623;p39"/>
          <p:cNvGrpSpPr/>
          <p:nvPr/>
        </p:nvGrpSpPr>
        <p:grpSpPr>
          <a:xfrm>
            <a:off x="540023" y="2283395"/>
            <a:ext cx="8063955" cy="286196"/>
            <a:chOff x="0" y="-104775"/>
            <a:chExt cx="21503878" cy="763190"/>
          </a:xfrm>
        </p:grpSpPr>
        <p:sp>
          <p:nvSpPr>
            <p:cNvPr id="624" name="Google Shape;624;p39"/>
            <p:cNvSpPr/>
            <p:nvPr/>
          </p:nvSpPr>
          <p:spPr>
            <a:xfrm>
              <a:off x="0" y="0"/>
              <a:ext cx="21503878" cy="658415"/>
            </a:xfrm>
            <a:custGeom>
              <a:rect b="b" l="l" r="r" t="t"/>
              <a:pathLst>
                <a:path extrusionOk="0" h="658415" w="21503878">
                  <a:moveTo>
                    <a:pt x="0" y="0"/>
                  </a:moveTo>
                  <a:lnTo>
                    <a:pt x="21503878" y="0"/>
                  </a:lnTo>
                  <a:lnTo>
                    <a:pt x="21503878" y="658415"/>
                  </a:lnTo>
                  <a:lnTo>
                    <a:pt x="0" y="658415"/>
                  </a:lnTo>
                  <a:close/>
                </a:path>
              </a:pathLst>
            </a:custGeom>
            <a:solidFill>
              <a:srgbClr val="000000">
                <a:alpha val="0"/>
              </a:srgbClr>
            </a:solidFill>
            <a:ln>
              <a:noFill/>
            </a:ln>
          </p:spPr>
        </p:sp>
        <p:sp>
          <p:nvSpPr>
            <p:cNvPr id="625" name="Google Shape;625;p39"/>
            <p:cNvSpPr txBox="1"/>
            <p:nvPr/>
          </p:nvSpPr>
          <p:spPr>
            <a:xfrm>
              <a:off x="0" y="-104775"/>
              <a:ext cx="21503878" cy="763190"/>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The chatbot successfully generates engaging, interactive stories.</a:t>
              </a:r>
              <a:endParaRPr sz="700"/>
            </a:p>
          </p:txBody>
        </p:sp>
      </p:grpSp>
      <p:grpSp>
        <p:nvGrpSpPr>
          <p:cNvPr id="626" name="Google Shape;626;p39"/>
          <p:cNvGrpSpPr/>
          <p:nvPr/>
        </p:nvGrpSpPr>
        <p:grpSpPr>
          <a:xfrm>
            <a:off x="540023" y="2584252"/>
            <a:ext cx="8063955" cy="286196"/>
            <a:chOff x="0" y="-104775"/>
            <a:chExt cx="21503878" cy="763190"/>
          </a:xfrm>
        </p:grpSpPr>
        <p:sp>
          <p:nvSpPr>
            <p:cNvPr id="627" name="Google Shape;627;p39"/>
            <p:cNvSpPr/>
            <p:nvPr/>
          </p:nvSpPr>
          <p:spPr>
            <a:xfrm>
              <a:off x="0" y="0"/>
              <a:ext cx="21503878" cy="658415"/>
            </a:xfrm>
            <a:custGeom>
              <a:rect b="b" l="l" r="r" t="t"/>
              <a:pathLst>
                <a:path extrusionOk="0" h="658415" w="21503878">
                  <a:moveTo>
                    <a:pt x="0" y="0"/>
                  </a:moveTo>
                  <a:lnTo>
                    <a:pt x="21503878" y="0"/>
                  </a:lnTo>
                  <a:lnTo>
                    <a:pt x="21503878" y="658415"/>
                  </a:lnTo>
                  <a:lnTo>
                    <a:pt x="0" y="658415"/>
                  </a:lnTo>
                  <a:close/>
                </a:path>
              </a:pathLst>
            </a:custGeom>
            <a:solidFill>
              <a:srgbClr val="000000">
                <a:alpha val="0"/>
              </a:srgbClr>
            </a:solidFill>
            <a:ln>
              <a:noFill/>
            </a:ln>
          </p:spPr>
        </p:sp>
        <p:sp>
          <p:nvSpPr>
            <p:cNvPr id="628" name="Google Shape;628;p39"/>
            <p:cNvSpPr txBox="1"/>
            <p:nvPr/>
          </p:nvSpPr>
          <p:spPr>
            <a:xfrm>
              <a:off x="0" y="-104775"/>
              <a:ext cx="21503878" cy="763190"/>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Memory retention enhances continuity in storytelling.</a:t>
              </a:r>
              <a:endParaRPr sz="700"/>
            </a:p>
          </p:txBody>
        </p:sp>
      </p:grpSp>
      <p:grpSp>
        <p:nvGrpSpPr>
          <p:cNvPr id="629" name="Google Shape;629;p39"/>
          <p:cNvGrpSpPr/>
          <p:nvPr/>
        </p:nvGrpSpPr>
        <p:grpSpPr>
          <a:xfrm>
            <a:off x="540023" y="2885107"/>
            <a:ext cx="8063955" cy="286196"/>
            <a:chOff x="0" y="-104775"/>
            <a:chExt cx="21503878" cy="763190"/>
          </a:xfrm>
        </p:grpSpPr>
        <p:sp>
          <p:nvSpPr>
            <p:cNvPr id="630" name="Google Shape;630;p39"/>
            <p:cNvSpPr/>
            <p:nvPr/>
          </p:nvSpPr>
          <p:spPr>
            <a:xfrm>
              <a:off x="0" y="0"/>
              <a:ext cx="21503878" cy="658415"/>
            </a:xfrm>
            <a:custGeom>
              <a:rect b="b" l="l" r="r" t="t"/>
              <a:pathLst>
                <a:path extrusionOk="0" h="658415" w="21503878">
                  <a:moveTo>
                    <a:pt x="0" y="0"/>
                  </a:moveTo>
                  <a:lnTo>
                    <a:pt x="21503878" y="0"/>
                  </a:lnTo>
                  <a:lnTo>
                    <a:pt x="21503878" y="658415"/>
                  </a:lnTo>
                  <a:lnTo>
                    <a:pt x="0" y="658415"/>
                  </a:lnTo>
                  <a:close/>
                </a:path>
              </a:pathLst>
            </a:custGeom>
            <a:solidFill>
              <a:srgbClr val="000000">
                <a:alpha val="0"/>
              </a:srgbClr>
            </a:solidFill>
            <a:ln>
              <a:noFill/>
            </a:ln>
          </p:spPr>
        </p:sp>
        <p:sp>
          <p:nvSpPr>
            <p:cNvPr id="631" name="Google Shape;631;p39"/>
            <p:cNvSpPr txBox="1"/>
            <p:nvPr/>
          </p:nvSpPr>
          <p:spPr>
            <a:xfrm>
              <a:off x="0" y="-104775"/>
              <a:ext cx="21503878" cy="763190"/>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Users enjoy both predefined choices and the flexibility of free input.</a:t>
              </a:r>
              <a:endParaRPr sz="700"/>
            </a:p>
          </p:txBody>
        </p:sp>
      </p:grpSp>
      <p:grpSp>
        <p:nvGrpSpPr>
          <p:cNvPr id="632" name="Google Shape;632;p39"/>
          <p:cNvGrpSpPr/>
          <p:nvPr/>
        </p:nvGrpSpPr>
        <p:grpSpPr>
          <a:xfrm>
            <a:off x="540023" y="3185964"/>
            <a:ext cx="8063955" cy="286196"/>
            <a:chOff x="0" y="-104775"/>
            <a:chExt cx="21503878" cy="763190"/>
          </a:xfrm>
        </p:grpSpPr>
        <p:sp>
          <p:nvSpPr>
            <p:cNvPr id="633" name="Google Shape;633;p39"/>
            <p:cNvSpPr/>
            <p:nvPr/>
          </p:nvSpPr>
          <p:spPr>
            <a:xfrm>
              <a:off x="0" y="0"/>
              <a:ext cx="21503878" cy="658415"/>
            </a:xfrm>
            <a:custGeom>
              <a:rect b="b" l="l" r="r" t="t"/>
              <a:pathLst>
                <a:path extrusionOk="0" h="658415" w="21503878">
                  <a:moveTo>
                    <a:pt x="0" y="0"/>
                  </a:moveTo>
                  <a:lnTo>
                    <a:pt x="21503878" y="0"/>
                  </a:lnTo>
                  <a:lnTo>
                    <a:pt x="21503878" y="658415"/>
                  </a:lnTo>
                  <a:lnTo>
                    <a:pt x="0" y="658415"/>
                  </a:lnTo>
                  <a:close/>
                </a:path>
              </a:pathLst>
            </a:custGeom>
            <a:solidFill>
              <a:srgbClr val="000000">
                <a:alpha val="0"/>
              </a:srgbClr>
            </a:solidFill>
            <a:ln>
              <a:noFill/>
            </a:ln>
          </p:spPr>
        </p:sp>
        <p:sp>
          <p:nvSpPr>
            <p:cNvPr id="634" name="Google Shape;634;p39"/>
            <p:cNvSpPr txBox="1"/>
            <p:nvPr/>
          </p:nvSpPr>
          <p:spPr>
            <a:xfrm>
              <a:off x="0" y="-104775"/>
              <a:ext cx="21503878" cy="763190"/>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The system provides a dynamic experience with smooth UI and real-time updates.</a:t>
              </a:r>
              <a:endParaRPr sz="700"/>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descr="preencoded.png" id="643" name="Google Shape;643;p40"/>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644" name="Google Shape;644;p40"/>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sp>
        <p:nvSpPr>
          <p:cNvPr descr="preencoded.png" id="645" name="Google Shape;645;p40"/>
          <p:cNvSpPr/>
          <p:nvPr/>
        </p:nvSpPr>
        <p:spPr>
          <a:xfrm>
            <a:off x="5715000" y="0"/>
            <a:ext cx="3429000" cy="5143500"/>
          </a:xfrm>
          <a:custGeom>
            <a:rect b="b" l="l" r="r" t="t"/>
            <a:pathLst>
              <a:path extrusionOk="0" h="10287000" w="6858000">
                <a:moveTo>
                  <a:pt x="0" y="0"/>
                </a:moveTo>
                <a:lnTo>
                  <a:pt x="6858000" y="0"/>
                </a:lnTo>
                <a:lnTo>
                  <a:pt x="6858000" y="10287000"/>
                </a:lnTo>
                <a:lnTo>
                  <a:pt x="0" y="10287000"/>
                </a:lnTo>
                <a:lnTo>
                  <a:pt x="0" y="0"/>
                </a:lnTo>
                <a:close/>
              </a:path>
            </a:pathLst>
          </a:custGeom>
          <a:blipFill rotWithShape="1">
            <a:blip r:embed="rId4">
              <a:alphaModFix/>
            </a:blip>
            <a:stretch>
              <a:fillRect b="0" l="0" r="0" t="0"/>
            </a:stretch>
          </a:blipFill>
          <a:ln>
            <a:noFill/>
          </a:ln>
        </p:spPr>
      </p:sp>
      <p:grpSp>
        <p:nvGrpSpPr>
          <p:cNvPr id="646" name="Google Shape;646;p40"/>
          <p:cNvGrpSpPr/>
          <p:nvPr/>
        </p:nvGrpSpPr>
        <p:grpSpPr>
          <a:xfrm>
            <a:off x="500658" y="574328"/>
            <a:ext cx="5145241" cy="527341"/>
            <a:chOff x="0" y="-47625"/>
            <a:chExt cx="13720642" cy="1406244"/>
          </a:xfrm>
        </p:grpSpPr>
        <p:sp>
          <p:nvSpPr>
            <p:cNvPr id="647" name="Google Shape;647;p40"/>
            <p:cNvSpPr/>
            <p:nvPr/>
          </p:nvSpPr>
          <p:spPr>
            <a:xfrm>
              <a:off x="0" y="0"/>
              <a:ext cx="13720642" cy="1358619"/>
            </a:xfrm>
            <a:custGeom>
              <a:rect b="b" l="l" r="r" t="t"/>
              <a:pathLst>
                <a:path extrusionOk="0" h="1358619" w="13720642">
                  <a:moveTo>
                    <a:pt x="0" y="0"/>
                  </a:moveTo>
                  <a:lnTo>
                    <a:pt x="13720642" y="0"/>
                  </a:lnTo>
                  <a:lnTo>
                    <a:pt x="13720642" y="1358619"/>
                  </a:lnTo>
                  <a:lnTo>
                    <a:pt x="0" y="1358619"/>
                  </a:lnTo>
                  <a:close/>
                </a:path>
              </a:pathLst>
            </a:custGeom>
            <a:solidFill>
              <a:srgbClr val="000000">
                <a:alpha val="0"/>
              </a:srgbClr>
            </a:solidFill>
            <a:ln>
              <a:noFill/>
            </a:ln>
          </p:spPr>
        </p:sp>
        <p:sp>
          <p:nvSpPr>
            <p:cNvPr id="648" name="Google Shape;648;p40"/>
            <p:cNvSpPr txBox="1"/>
            <p:nvPr/>
          </p:nvSpPr>
          <p:spPr>
            <a:xfrm>
              <a:off x="0" y="-47625"/>
              <a:ext cx="13720642" cy="1406244"/>
            </a:xfrm>
            <a:prstGeom prst="rect">
              <a:avLst/>
            </a:prstGeom>
            <a:noFill/>
            <a:ln>
              <a:noFill/>
            </a:ln>
          </p:spPr>
          <p:txBody>
            <a:bodyPr anchorCtr="0" anchor="t" bIns="0" lIns="0" spcFirstLastPara="1" rIns="0" wrap="square" tIns="0">
              <a:noAutofit/>
            </a:bodyPr>
            <a:lstStyle/>
            <a:p>
              <a:pPr indent="0" lvl="0" marL="0" marR="0" rtl="0" algn="l">
                <a:lnSpc>
                  <a:spcPct val="125005"/>
                </a:lnSpc>
                <a:spcBef>
                  <a:spcPts val="0"/>
                </a:spcBef>
                <a:spcAft>
                  <a:spcPts val="0"/>
                </a:spcAft>
                <a:buNone/>
              </a:pPr>
              <a:r>
                <a:rPr b="1" i="0" lang="en" sz="2500" u="none" cap="none" strike="noStrike">
                  <a:solidFill>
                    <a:srgbClr val="F0FCFF"/>
                  </a:solidFill>
                  <a:latin typeface="Merriweather"/>
                  <a:ea typeface="Merriweather"/>
                  <a:cs typeface="Merriweather"/>
                  <a:sym typeface="Merriweather"/>
                </a:rPr>
                <a:t>Conclusion &amp; Future Directions</a:t>
              </a:r>
              <a:endParaRPr sz="700">
                <a:latin typeface="Merriweather"/>
                <a:ea typeface="Merriweather"/>
                <a:cs typeface="Merriweather"/>
                <a:sym typeface="Merriweather"/>
              </a:endParaRPr>
            </a:p>
          </p:txBody>
        </p:sp>
      </p:grpSp>
      <p:grpSp>
        <p:nvGrpSpPr>
          <p:cNvPr id="649" name="Google Shape;649;p40"/>
          <p:cNvGrpSpPr/>
          <p:nvPr/>
        </p:nvGrpSpPr>
        <p:grpSpPr>
          <a:xfrm>
            <a:off x="830759" y="1763241"/>
            <a:ext cx="1589336" cy="209401"/>
            <a:chOff x="0" y="-28575"/>
            <a:chExt cx="4238229" cy="558403"/>
          </a:xfrm>
        </p:grpSpPr>
        <p:sp>
          <p:nvSpPr>
            <p:cNvPr id="650" name="Google Shape;650;p40"/>
            <p:cNvSpPr/>
            <p:nvPr/>
          </p:nvSpPr>
          <p:spPr>
            <a:xfrm>
              <a:off x="0" y="0"/>
              <a:ext cx="4238229" cy="529828"/>
            </a:xfrm>
            <a:custGeom>
              <a:rect b="b" l="l" r="r" t="t"/>
              <a:pathLst>
                <a:path extrusionOk="0" h="529828" w="4238229">
                  <a:moveTo>
                    <a:pt x="0" y="0"/>
                  </a:moveTo>
                  <a:lnTo>
                    <a:pt x="4238229" y="0"/>
                  </a:lnTo>
                  <a:lnTo>
                    <a:pt x="4238229" y="529828"/>
                  </a:lnTo>
                  <a:lnTo>
                    <a:pt x="0" y="529828"/>
                  </a:lnTo>
                  <a:close/>
                </a:path>
              </a:pathLst>
            </a:custGeom>
            <a:solidFill>
              <a:srgbClr val="000000">
                <a:alpha val="0"/>
              </a:srgbClr>
            </a:solidFill>
            <a:ln>
              <a:noFill/>
            </a:ln>
          </p:spPr>
        </p:sp>
        <p:sp>
          <p:nvSpPr>
            <p:cNvPr id="651" name="Google Shape;651;p40"/>
            <p:cNvSpPr txBox="1"/>
            <p:nvPr/>
          </p:nvSpPr>
          <p:spPr>
            <a:xfrm>
              <a:off x="0" y="-28575"/>
              <a:ext cx="4238228" cy="558403"/>
            </a:xfrm>
            <a:prstGeom prst="rect">
              <a:avLst/>
            </a:prstGeom>
            <a:noFill/>
            <a:ln>
              <a:noFill/>
            </a:ln>
          </p:spPr>
          <p:txBody>
            <a:bodyPr anchorCtr="0" anchor="t" bIns="0" lIns="0" spcFirstLastPara="1" rIns="0" wrap="square" tIns="0">
              <a:noAutofit/>
            </a:bodyPr>
            <a:lstStyle/>
            <a:p>
              <a:pPr indent="0" lvl="0" marL="0" marR="0" rtl="0" algn="ctr">
                <a:lnSpc>
                  <a:spcPct val="125010"/>
                </a:lnSpc>
                <a:spcBef>
                  <a:spcPts val="0"/>
                </a:spcBef>
                <a:spcAft>
                  <a:spcPts val="0"/>
                </a:spcAft>
                <a:buNone/>
              </a:pPr>
              <a:r>
                <a:rPr b="1" i="0" lang="en" sz="1200" u="none" cap="none" strike="noStrike">
                  <a:solidFill>
                    <a:srgbClr val="E0E4E6"/>
                  </a:solidFill>
                  <a:latin typeface="Arimo"/>
                  <a:ea typeface="Arimo"/>
                  <a:cs typeface="Arimo"/>
                  <a:sym typeface="Arimo"/>
                </a:rPr>
                <a:t>Voice Interaction</a:t>
              </a:r>
              <a:endParaRPr sz="700"/>
            </a:p>
          </p:txBody>
        </p:sp>
      </p:grpSp>
      <p:grpSp>
        <p:nvGrpSpPr>
          <p:cNvPr id="652" name="Google Shape;652;p40"/>
          <p:cNvGrpSpPr/>
          <p:nvPr/>
        </p:nvGrpSpPr>
        <p:grpSpPr>
          <a:xfrm>
            <a:off x="3294831" y="1763241"/>
            <a:ext cx="1589336" cy="209401"/>
            <a:chOff x="0" y="-28575"/>
            <a:chExt cx="4238229" cy="558403"/>
          </a:xfrm>
        </p:grpSpPr>
        <p:sp>
          <p:nvSpPr>
            <p:cNvPr id="653" name="Google Shape;653;p40"/>
            <p:cNvSpPr/>
            <p:nvPr/>
          </p:nvSpPr>
          <p:spPr>
            <a:xfrm>
              <a:off x="0" y="0"/>
              <a:ext cx="4238229" cy="529828"/>
            </a:xfrm>
            <a:custGeom>
              <a:rect b="b" l="l" r="r" t="t"/>
              <a:pathLst>
                <a:path extrusionOk="0" h="529828" w="4238229">
                  <a:moveTo>
                    <a:pt x="0" y="0"/>
                  </a:moveTo>
                  <a:lnTo>
                    <a:pt x="4238229" y="0"/>
                  </a:lnTo>
                  <a:lnTo>
                    <a:pt x="4238229" y="529828"/>
                  </a:lnTo>
                  <a:lnTo>
                    <a:pt x="0" y="529828"/>
                  </a:lnTo>
                  <a:close/>
                </a:path>
              </a:pathLst>
            </a:custGeom>
            <a:solidFill>
              <a:srgbClr val="000000">
                <a:alpha val="0"/>
              </a:srgbClr>
            </a:solidFill>
            <a:ln>
              <a:noFill/>
            </a:ln>
          </p:spPr>
        </p:sp>
        <p:sp>
          <p:nvSpPr>
            <p:cNvPr id="654" name="Google Shape;654;p40"/>
            <p:cNvSpPr txBox="1"/>
            <p:nvPr/>
          </p:nvSpPr>
          <p:spPr>
            <a:xfrm>
              <a:off x="0" y="-28575"/>
              <a:ext cx="4238228" cy="558403"/>
            </a:xfrm>
            <a:prstGeom prst="rect">
              <a:avLst/>
            </a:prstGeom>
            <a:noFill/>
            <a:ln>
              <a:noFill/>
            </a:ln>
          </p:spPr>
          <p:txBody>
            <a:bodyPr anchorCtr="0" anchor="t" bIns="0" lIns="0" spcFirstLastPara="1" rIns="0" wrap="square" tIns="0">
              <a:noAutofit/>
            </a:bodyPr>
            <a:lstStyle/>
            <a:p>
              <a:pPr indent="0" lvl="0" marL="0" marR="0" rtl="0" algn="ctr">
                <a:lnSpc>
                  <a:spcPct val="125010"/>
                </a:lnSpc>
                <a:spcBef>
                  <a:spcPts val="0"/>
                </a:spcBef>
                <a:spcAft>
                  <a:spcPts val="0"/>
                </a:spcAft>
                <a:buNone/>
              </a:pPr>
              <a:r>
                <a:rPr b="1" i="0" lang="en" sz="1200" u="none" cap="none" strike="noStrike">
                  <a:solidFill>
                    <a:srgbClr val="E0E4E6"/>
                  </a:solidFill>
                  <a:latin typeface="Arimo"/>
                  <a:ea typeface="Arimo"/>
                  <a:cs typeface="Arimo"/>
                  <a:sym typeface="Arimo"/>
                </a:rPr>
                <a:t>World Generation</a:t>
              </a:r>
              <a:endParaRPr sz="700"/>
            </a:p>
          </p:txBody>
        </p:sp>
      </p:grpSp>
      <p:grpSp>
        <p:nvGrpSpPr>
          <p:cNvPr id="655" name="Google Shape;655;p40"/>
          <p:cNvGrpSpPr/>
          <p:nvPr/>
        </p:nvGrpSpPr>
        <p:grpSpPr>
          <a:xfrm>
            <a:off x="830759" y="2808461"/>
            <a:ext cx="1589336" cy="209401"/>
            <a:chOff x="0" y="-28575"/>
            <a:chExt cx="4238229" cy="558403"/>
          </a:xfrm>
        </p:grpSpPr>
        <p:sp>
          <p:nvSpPr>
            <p:cNvPr id="656" name="Google Shape;656;p40"/>
            <p:cNvSpPr/>
            <p:nvPr/>
          </p:nvSpPr>
          <p:spPr>
            <a:xfrm>
              <a:off x="0" y="0"/>
              <a:ext cx="4238229" cy="529828"/>
            </a:xfrm>
            <a:custGeom>
              <a:rect b="b" l="l" r="r" t="t"/>
              <a:pathLst>
                <a:path extrusionOk="0" h="529828" w="4238229">
                  <a:moveTo>
                    <a:pt x="0" y="0"/>
                  </a:moveTo>
                  <a:lnTo>
                    <a:pt x="4238229" y="0"/>
                  </a:lnTo>
                  <a:lnTo>
                    <a:pt x="4238229" y="529828"/>
                  </a:lnTo>
                  <a:lnTo>
                    <a:pt x="0" y="529828"/>
                  </a:lnTo>
                  <a:close/>
                </a:path>
              </a:pathLst>
            </a:custGeom>
            <a:solidFill>
              <a:srgbClr val="000000">
                <a:alpha val="0"/>
              </a:srgbClr>
            </a:solidFill>
            <a:ln>
              <a:noFill/>
            </a:ln>
          </p:spPr>
        </p:sp>
        <p:sp>
          <p:nvSpPr>
            <p:cNvPr id="657" name="Google Shape;657;p40"/>
            <p:cNvSpPr txBox="1"/>
            <p:nvPr/>
          </p:nvSpPr>
          <p:spPr>
            <a:xfrm>
              <a:off x="0" y="-28575"/>
              <a:ext cx="4238228" cy="558403"/>
            </a:xfrm>
            <a:prstGeom prst="rect">
              <a:avLst/>
            </a:prstGeom>
            <a:noFill/>
            <a:ln>
              <a:noFill/>
            </a:ln>
          </p:spPr>
          <p:txBody>
            <a:bodyPr anchorCtr="0" anchor="t" bIns="0" lIns="0" spcFirstLastPara="1" rIns="0" wrap="square" tIns="0">
              <a:noAutofit/>
            </a:bodyPr>
            <a:lstStyle/>
            <a:p>
              <a:pPr indent="0" lvl="0" marL="0" marR="0" rtl="0" algn="ctr">
                <a:lnSpc>
                  <a:spcPct val="125010"/>
                </a:lnSpc>
                <a:spcBef>
                  <a:spcPts val="0"/>
                </a:spcBef>
                <a:spcAft>
                  <a:spcPts val="0"/>
                </a:spcAft>
                <a:buNone/>
              </a:pPr>
              <a:r>
                <a:rPr b="1" i="0" lang="en" sz="1200" u="none" cap="none" strike="noStrike">
                  <a:solidFill>
                    <a:srgbClr val="E0E4E6"/>
                  </a:solidFill>
                  <a:latin typeface="Arimo"/>
                  <a:ea typeface="Arimo"/>
                  <a:cs typeface="Arimo"/>
                  <a:sym typeface="Arimo"/>
                </a:rPr>
                <a:t>Multi-Player</a:t>
              </a:r>
              <a:endParaRPr sz="700"/>
            </a:p>
          </p:txBody>
        </p:sp>
      </p:grpSp>
      <p:grpSp>
        <p:nvGrpSpPr>
          <p:cNvPr id="658" name="Google Shape;658;p40"/>
          <p:cNvGrpSpPr/>
          <p:nvPr/>
        </p:nvGrpSpPr>
        <p:grpSpPr>
          <a:xfrm>
            <a:off x="3294831" y="2808461"/>
            <a:ext cx="1589336" cy="209401"/>
            <a:chOff x="0" y="-28575"/>
            <a:chExt cx="4238229" cy="558403"/>
          </a:xfrm>
        </p:grpSpPr>
        <p:sp>
          <p:nvSpPr>
            <p:cNvPr id="659" name="Google Shape;659;p40"/>
            <p:cNvSpPr/>
            <p:nvPr/>
          </p:nvSpPr>
          <p:spPr>
            <a:xfrm>
              <a:off x="0" y="0"/>
              <a:ext cx="4238229" cy="529828"/>
            </a:xfrm>
            <a:custGeom>
              <a:rect b="b" l="l" r="r" t="t"/>
              <a:pathLst>
                <a:path extrusionOk="0" h="529828" w="4238229">
                  <a:moveTo>
                    <a:pt x="0" y="0"/>
                  </a:moveTo>
                  <a:lnTo>
                    <a:pt x="4238229" y="0"/>
                  </a:lnTo>
                  <a:lnTo>
                    <a:pt x="4238229" y="529828"/>
                  </a:lnTo>
                  <a:lnTo>
                    <a:pt x="0" y="529828"/>
                  </a:lnTo>
                  <a:close/>
                </a:path>
              </a:pathLst>
            </a:custGeom>
            <a:solidFill>
              <a:srgbClr val="000000">
                <a:alpha val="0"/>
              </a:srgbClr>
            </a:solidFill>
            <a:ln>
              <a:noFill/>
            </a:ln>
          </p:spPr>
        </p:sp>
        <p:sp>
          <p:nvSpPr>
            <p:cNvPr id="660" name="Google Shape;660;p40"/>
            <p:cNvSpPr txBox="1"/>
            <p:nvPr/>
          </p:nvSpPr>
          <p:spPr>
            <a:xfrm>
              <a:off x="0" y="-28575"/>
              <a:ext cx="4238228" cy="558403"/>
            </a:xfrm>
            <a:prstGeom prst="rect">
              <a:avLst/>
            </a:prstGeom>
            <a:noFill/>
            <a:ln>
              <a:noFill/>
            </a:ln>
          </p:spPr>
          <p:txBody>
            <a:bodyPr anchorCtr="0" anchor="t" bIns="0" lIns="0" spcFirstLastPara="1" rIns="0" wrap="square" tIns="0">
              <a:noAutofit/>
            </a:bodyPr>
            <a:lstStyle/>
            <a:p>
              <a:pPr indent="0" lvl="0" marL="0" marR="0" rtl="0" algn="ctr">
                <a:lnSpc>
                  <a:spcPct val="125010"/>
                </a:lnSpc>
                <a:spcBef>
                  <a:spcPts val="0"/>
                </a:spcBef>
                <a:spcAft>
                  <a:spcPts val="0"/>
                </a:spcAft>
                <a:buNone/>
              </a:pPr>
              <a:r>
                <a:rPr b="1" i="0" lang="en" sz="1200" u="none" cap="none" strike="noStrike">
                  <a:solidFill>
                    <a:srgbClr val="E0E4E6"/>
                  </a:solidFill>
                  <a:latin typeface="Arimo"/>
                  <a:ea typeface="Arimo"/>
                  <a:cs typeface="Arimo"/>
                  <a:sym typeface="Arimo"/>
                </a:rPr>
                <a:t>Enhanced Memory</a:t>
              </a:r>
              <a:endParaRPr sz="700"/>
            </a:p>
          </p:txBody>
        </p:sp>
      </p:grpSp>
      <p:grpSp>
        <p:nvGrpSpPr>
          <p:cNvPr id="661" name="Google Shape;661;p40"/>
          <p:cNvGrpSpPr/>
          <p:nvPr/>
        </p:nvGrpSpPr>
        <p:grpSpPr>
          <a:xfrm>
            <a:off x="500658" y="3331146"/>
            <a:ext cx="4713684" cy="1067728"/>
            <a:chOff x="0" y="0"/>
            <a:chExt cx="12569825" cy="2847275"/>
          </a:xfrm>
        </p:grpSpPr>
        <p:sp>
          <p:nvSpPr>
            <p:cNvPr id="662" name="Google Shape;662;p40"/>
            <p:cNvSpPr/>
            <p:nvPr/>
          </p:nvSpPr>
          <p:spPr>
            <a:xfrm>
              <a:off x="0" y="0"/>
              <a:ext cx="12569825" cy="2440782"/>
            </a:xfrm>
            <a:custGeom>
              <a:rect b="b" l="l" r="r" t="t"/>
              <a:pathLst>
                <a:path extrusionOk="0" h="2440782" w="12569825">
                  <a:moveTo>
                    <a:pt x="0" y="0"/>
                  </a:moveTo>
                  <a:lnTo>
                    <a:pt x="12569825" y="0"/>
                  </a:lnTo>
                  <a:lnTo>
                    <a:pt x="12569825" y="2440782"/>
                  </a:lnTo>
                  <a:lnTo>
                    <a:pt x="0" y="2440782"/>
                  </a:lnTo>
                  <a:close/>
                </a:path>
              </a:pathLst>
            </a:custGeom>
            <a:solidFill>
              <a:srgbClr val="000000">
                <a:alpha val="0"/>
              </a:srgbClr>
            </a:solidFill>
            <a:ln>
              <a:noFill/>
            </a:ln>
          </p:spPr>
        </p:sp>
        <p:sp>
          <p:nvSpPr>
            <p:cNvPr id="663" name="Google Shape;663;p40"/>
            <p:cNvSpPr txBox="1"/>
            <p:nvPr/>
          </p:nvSpPr>
          <p:spPr>
            <a:xfrm>
              <a:off x="0" y="320675"/>
              <a:ext cx="12569700" cy="2526600"/>
            </a:xfrm>
            <a:prstGeom prst="rect">
              <a:avLst/>
            </a:prstGeom>
            <a:noFill/>
            <a:ln>
              <a:noFill/>
            </a:ln>
          </p:spPr>
          <p:txBody>
            <a:bodyPr anchorCtr="0" anchor="t" bIns="0" lIns="0" spcFirstLastPara="1" rIns="0" wrap="square" tIns="0">
              <a:noAutofit/>
            </a:bodyPr>
            <a:lstStyle/>
            <a:p>
              <a:pPr indent="0" lvl="0" marL="0" marR="0" rtl="0" algn="l">
                <a:lnSpc>
                  <a:spcPct val="158381"/>
                </a:lnSpc>
                <a:spcBef>
                  <a:spcPts val="0"/>
                </a:spcBef>
                <a:spcAft>
                  <a:spcPts val="0"/>
                </a:spcAft>
                <a:buNone/>
              </a:pPr>
              <a:r>
                <a:rPr b="0" i="0" lang="en" sz="1100" u="none" cap="none" strike="noStrike">
                  <a:solidFill>
                    <a:srgbClr val="E0E4E6"/>
                  </a:solidFill>
                  <a:latin typeface="Barlow"/>
                  <a:ea typeface="Barlow"/>
                  <a:cs typeface="Barlow"/>
                  <a:sym typeface="Barlow"/>
                </a:rPr>
                <a:t>AI Dungeon Master demonstrates the potential of LLMs for storytelling. Future enhancements include voice interaction, procedural world generation, and multi-player support. Join the community to contribute and explore AI-driven narrative experiences.</a:t>
              </a:r>
              <a:endParaRPr sz="700"/>
            </a:p>
          </p:txBody>
        </p:sp>
      </p:grpSp>
      <p:sp>
        <p:nvSpPr>
          <p:cNvPr descr="preencoded.png" id="664" name="Google Shape;664;p40"/>
          <p:cNvSpPr/>
          <p:nvPr/>
        </p:nvSpPr>
        <p:spPr>
          <a:xfrm>
            <a:off x="3874666" y="2433415"/>
            <a:ext cx="385763" cy="385763"/>
          </a:xfrm>
          <a:custGeom>
            <a:rect b="b" l="l" r="r" t="t"/>
            <a:pathLst>
              <a:path extrusionOk="0" h="771525" w="771525">
                <a:moveTo>
                  <a:pt x="0" y="0"/>
                </a:moveTo>
                <a:lnTo>
                  <a:pt x="771525" y="0"/>
                </a:lnTo>
                <a:lnTo>
                  <a:pt x="771525" y="771525"/>
                </a:lnTo>
                <a:lnTo>
                  <a:pt x="0" y="771525"/>
                </a:lnTo>
                <a:lnTo>
                  <a:pt x="0" y="0"/>
                </a:lnTo>
                <a:close/>
              </a:path>
            </a:pathLst>
          </a:custGeom>
          <a:blipFill rotWithShape="1">
            <a:blip r:embed="rId5">
              <a:alphaModFix/>
            </a:blip>
            <a:stretch>
              <a:fillRect b="0" l="0" r="0" t="0"/>
            </a:stretch>
          </a:blipFill>
          <a:ln>
            <a:noFill/>
          </a:ln>
        </p:spPr>
      </p:sp>
      <p:sp>
        <p:nvSpPr>
          <p:cNvPr descr="preencoded.png" id="665" name="Google Shape;665;p40"/>
          <p:cNvSpPr/>
          <p:nvPr/>
        </p:nvSpPr>
        <p:spPr>
          <a:xfrm>
            <a:off x="1432545" y="1388195"/>
            <a:ext cx="385763" cy="385763"/>
          </a:xfrm>
          <a:custGeom>
            <a:rect b="b" l="l" r="r" t="t"/>
            <a:pathLst>
              <a:path extrusionOk="0" h="771525" w="771525">
                <a:moveTo>
                  <a:pt x="0" y="0"/>
                </a:moveTo>
                <a:lnTo>
                  <a:pt x="771525" y="0"/>
                </a:lnTo>
                <a:lnTo>
                  <a:pt x="771525" y="771525"/>
                </a:lnTo>
                <a:lnTo>
                  <a:pt x="0" y="771525"/>
                </a:lnTo>
                <a:lnTo>
                  <a:pt x="0" y="0"/>
                </a:lnTo>
                <a:close/>
              </a:path>
            </a:pathLst>
          </a:custGeom>
          <a:blipFill rotWithShape="1">
            <a:blip r:embed="rId6">
              <a:alphaModFix/>
            </a:blip>
            <a:stretch>
              <a:fillRect b="0" l="0" r="0" t="0"/>
            </a:stretch>
          </a:blipFill>
          <a:ln>
            <a:noFill/>
          </a:ln>
        </p:spPr>
      </p:sp>
      <p:sp>
        <p:nvSpPr>
          <p:cNvPr descr="preencoded.png" id="666" name="Google Shape;666;p40"/>
          <p:cNvSpPr/>
          <p:nvPr/>
        </p:nvSpPr>
        <p:spPr>
          <a:xfrm>
            <a:off x="3874666" y="1388195"/>
            <a:ext cx="385763" cy="385763"/>
          </a:xfrm>
          <a:custGeom>
            <a:rect b="b" l="l" r="r" t="t"/>
            <a:pathLst>
              <a:path extrusionOk="0" h="771525" w="771525">
                <a:moveTo>
                  <a:pt x="0" y="0"/>
                </a:moveTo>
                <a:lnTo>
                  <a:pt x="771525" y="0"/>
                </a:lnTo>
                <a:lnTo>
                  <a:pt x="771525" y="771525"/>
                </a:lnTo>
                <a:lnTo>
                  <a:pt x="0" y="771525"/>
                </a:lnTo>
                <a:lnTo>
                  <a:pt x="0" y="0"/>
                </a:lnTo>
                <a:close/>
              </a:path>
            </a:pathLst>
          </a:custGeom>
          <a:blipFill rotWithShape="1">
            <a:blip r:embed="rId7">
              <a:alphaModFix/>
            </a:blip>
            <a:stretch>
              <a:fillRect b="0" l="0" r="0" t="0"/>
            </a:stretch>
          </a:blipFill>
          <a:ln>
            <a:noFill/>
          </a:ln>
        </p:spPr>
      </p:sp>
      <p:sp>
        <p:nvSpPr>
          <p:cNvPr descr="preencoded.png" id="667" name="Google Shape;667;p40"/>
          <p:cNvSpPr/>
          <p:nvPr/>
        </p:nvSpPr>
        <p:spPr>
          <a:xfrm>
            <a:off x="1432545" y="2433415"/>
            <a:ext cx="385763" cy="385763"/>
          </a:xfrm>
          <a:custGeom>
            <a:rect b="b" l="l" r="r" t="t"/>
            <a:pathLst>
              <a:path extrusionOk="0" h="771525" w="771525">
                <a:moveTo>
                  <a:pt x="0" y="0"/>
                </a:moveTo>
                <a:lnTo>
                  <a:pt x="771525" y="0"/>
                </a:lnTo>
                <a:lnTo>
                  <a:pt x="771525" y="771525"/>
                </a:lnTo>
                <a:lnTo>
                  <a:pt x="0" y="771525"/>
                </a:lnTo>
                <a:lnTo>
                  <a:pt x="0" y="0"/>
                </a:lnTo>
                <a:close/>
              </a:path>
            </a:pathLst>
          </a:custGeom>
          <a:blipFill rotWithShape="1">
            <a:blip r:embed="rId8">
              <a:alphaModFix/>
            </a:blip>
            <a:stretch>
              <a:fillRect b="0" l="0" r="0" t="0"/>
            </a:stretch>
          </a:blipFill>
          <a:ln>
            <a:noFill/>
          </a:ln>
        </p:spPr>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descr="preencoded.png" id="676" name="Google Shape;676;p41"/>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677" name="Google Shape;677;p41"/>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grpSp>
        <p:nvGrpSpPr>
          <p:cNvPr id="678" name="Google Shape;678;p41"/>
          <p:cNvGrpSpPr/>
          <p:nvPr/>
        </p:nvGrpSpPr>
        <p:grpSpPr>
          <a:xfrm>
            <a:off x="540023" y="1811015"/>
            <a:ext cx="2743200" cy="353541"/>
            <a:chOff x="0" y="-28575"/>
            <a:chExt cx="7315200" cy="942777"/>
          </a:xfrm>
        </p:grpSpPr>
        <p:sp>
          <p:nvSpPr>
            <p:cNvPr id="679" name="Google Shape;679;p41"/>
            <p:cNvSpPr/>
            <p:nvPr/>
          </p:nvSpPr>
          <p:spPr>
            <a:xfrm>
              <a:off x="0" y="0"/>
              <a:ext cx="7315200" cy="914202"/>
            </a:xfrm>
            <a:custGeom>
              <a:rect b="b" l="l" r="r" t="t"/>
              <a:pathLst>
                <a:path extrusionOk="0" h="914202" w="7315200">
                  <a:moveTo>
                    <a:pt x="0" y="0"/>
                  </a:moveTo>
                  <a:lnTo>
                    <a:pt x="7315200" y="0"/>
                  </a:lnTo>
                  <a:lnTo>
                    <a:pt x="7315200" y="914202"/>
                  </a:lnTo>
                  <a:lnTo>
                    <a:pt x="0" y="914202"/>
                  </a:lnTo>
                  <a:close/>
                </a:path>
              </a:pathLst>
            </a:custGeom>
            <a:solidFill>
              <a:srgbClr val="000000">
                <a:alpha val="0"/>
              </a:srgbClr>
            </a:solidFill>
            <a:ln>
              <a:noFill/>
            </a:ln>
          </p:spPr>
        </p:sp>
        <p:sp>
          <p:nvSpPr>
            <p:cNvPr id="680" name="Google Shape;680;p41"/>
            <p:cNvSpPr txBox="1"/>
            <p:nvPr/>
          </p:nvSpPr>
          <p:spPr>
            <a:xfrm>
              <a:off x="0" y="-28575"/>
              <a:ext cx="7315200" cy="942777"/>
            </a:xfrm>
            <a:prstGeom prst="rect">
              <a:avLst/>
            </a:prstGeom>
            <a:noFill/>
            <a:ln>
              <a:noFill/>
            </a:ln>
          </p:spPr>
          <p:txBody>
            <a:bodyPr anchorCtr="0" anchor="t" bIns="0" lIns="0" spcFirstLastPara="1" rIns="0" wrap="square" tIns="0">
              <a:noAutofit/>
            </a:bodyPr>
            <a:lstStyle/>
            <a:p>
              <a:pPr indent="0" lvl="0" marL="0" marR="0" rtl="0" algn="l">
                <a:lnSpc>
                  <a:spcPct val="124628"/>
                </a:lnSpc>
                <a:spcBef>
                  <a:spcPts val="0"/>
                </a:spcBef>
                <a:spcAft>
                  <a:spcPts val="0"/>
                </a:spcAft>
                <a:buNone/>
              </a:pPr>
              <a:r>
                <a:rPr b="1" i="0" lang="en" sz="2200" u="none" cap="none" strike="noStrike">
                  <a:solidFill>
                    <a:srgbClr val="F0FCFF"/>
                  </a:solidFill>
                  <a:latin typeface="Arimo"/>
                  <a:ea typeface="Arimo"/>
                  <a:cs typeface="Arimo"/>
                  <a:sym typeface="Arimo"/>
                </a:rPr>
                <a:t>References</a:t>
              </a:r>
              <a:endParaRPr sz="700"/>
            </a:p>
          </p:txBody>
        </p:sp>
      </p:grpSp>
      <p:grpSp>
        <p:nvGrpSpPr>
          <p:cNvPr id="681" name="Google Shape;681;p41"/>
          <p:cNvGrpSpPr/>
          <p:nvPr/>
        </p:nvGrpSpPr>
        <p:grpSpPr>
          <a:xfrm>
            <a:off x="540023" y="2433860"/>
            <a:ext cx="8063955" cy="286196"/>
            <a:chOff x="0" y="-104775"/>
            <a:chExt cx="21503878" cy="763190"/>
          </a:xfrm>
        </p:grpSpPr>
        <p:sp>
          <p:nvSpPr>
            <p:cNvPr id="682" name="Google Shape;682;p41"/>
            <p:cNvSpPr/>
            <p:nvPr/>
          </p:nvSpPr>
          <p:spPr>
            <a:xfrm>
              <a:off x="0" y="0"/>
              <a:ext cx="21503878" cy="658415"/>
            </a:xfrm>
            <a:custGeom>
              <a:rect b="b" l="l" r="r" t="t"/>
              <a:pathLst>
                <a:path extrusionOk="0" h="658415" w="21503878">
                  <a:moveTo>
                    <a:pt x="0" y="0"/>
                  </a:moveTo>
                  <a:lnTo>
                    <a:pt x="21503878" y="0"/>
                  </a:lnTo>
                  <a:lnTo>
                    <a:pt x="21503878" y="658415"/>
                  </a:lnTo>
                  <a:lnTo>
                    <a:pt x="0" y="658415"/>
                  </a:lnTo>
                  <a:close/>
                </a:path>
              </a:pathLst>
            </a:custGeom>
            <a:solidFill>
              <a:srgbClr val="000000">
                <a:alpha val="0"/>
              </a:srgbClr>
            </a:solidFill>
            <a:ln>
              <a:noFill/>
            </a:ln>
          </p:spPr>
        </p:sp>
        <p:sp>
          <p:nvSpPr>
            <p:cNvPr id="683" name="Google Shape;683;p41"/>
            <p:cNvSpPr txBox="1"/>
            <p:nvPr/>
          </p:nvSpPr>
          <p:spPr>
            <a:xfrm>
              <a:off x="0" y="-104775"/>
              <a:ext cx="21503878" cy="763190"/>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Google Gemini API Documentation</a:t>
              </a:r>
              <a:endParaRPr sz="700"/>
            </a:p>
          </p:txBody>
        </p:sp>
      </p:grpSp>
      <p:grpSp>
        <p:nvGrpSpPr>
          <p:cNvPr id="684" name="Google Shape;684;p41"/>
          <p:cNvGrpSpPr/>
          <p:nvPr/>
        </p:nvGrpSpPr>
        <p:grpSpPr>
          <a:xfrm>
            <a:off x="540023" y="2734717"/>
            <a:ext cx="8063955" cy="286196"/>
            <a:chOff x="0" y="-104775"/>
            <a:chExt cx="21503878" cy="763190"/>
          </a:xfrm>
        </p:grpSpPr>
        <p:sp>
          <p:nvSpPr>
            <p:cNvPr id="685" name="Google Shape;685;p41"/>
            <p:cNvSpPr/>
            <p:nvPr/>
          </p:nvSpPr>
          <p:spPr>
            <a:xfrm>
              <a:off x="0" y="0"/>
              <a:ext cx="21503878" cy="658415"/>
            </a:xfrm>
            <a:custGeom>
              <a:rect b="b" l="l" r="r" t="t"/>
              <a:pathLst>
                <a:path extrusionOk="0" h="658415" w="21503878">
                  <a:moveTo>
                    <a:pt x="0" y="0"/>
                  </a:moveTo>
                  <a:lnTo>
                    <a:pt x="21503878" y="0"/>
                  </a:lnTo>
                  <a:lnTo>
                    <a:pt x="21503878" y="658415"/>
                  </a:lnTo>
                  <a:lnTo>
                    <a:pt x="0" y="658415"/>
                  </a:lnTo>
                  <a:close/>
                </a:path>
              </a:pathLst>
            </a:custGeom>
            <a:solidFill>
              <a:srgbClr val="000000">
                <a:alpha val="0"/>
              </a:srgbClr>
            </a:solidFill>
            <a:ln>
              <a:noFill/>
            </a:ln>
          </p:spPr>
        </p:sp>
        <p:sp>
          <p:nvSpPr>
            <p:cNvPr id="686" name="Google Shape;686;p41"/>
            <p:cNvSpPr txBox="1"/>
            <p:nvPr/>
          </p:nvSpPr>
          <p:spPr>
            <a:xfrm>
              <a:off x="0" y="-104775"/>
              <a:ext cx="21503878" cy="763190"/>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LangChain &amp; ChromaDB Official Documentation</a:t>
              </a:r>
              <a:endParaRPr sz="700"/>
            </a:p>
          </p:txBody>
        </p:sp>
      </p:grpSp>
      <p:grpSp>
        <p:nvGrpSpPr>
          <p:cNvPr id="687" name="Google Shape;687;p41"/>
          <p:cNvGrpSpPr/>
          <p:nvPr/>
        </p:nvGrpSpPr>
        <p:grpSpPr>
          <a:xfrm>
            <a:off x="540023" y="3035573"/>
            <a:ext cx="8063955" cy="286196"/>
            <a:chOff x="0" y="-104775"/>
            <a:chExt cx="21503878" cy="763190"/>
          </a:xfrm>
        </p:grpSpPr>
        <p:sp>
          <p:nvSpPr>
            <p:cNvPr id="688" name="Google Shape;688;p41"/>
            <p:cNvSpPr/>
            <p:nvPr/>
          </p:nvSpPr>
          <p:spPr>
            <a:xfrm>
              <a:off x="0" y="0"/>
              <a:ext cx="21503878" cy="658415"/>
            </a:xfrm>
            <a:custGeom>
              <a:rect b="b" l="l" r="r" t="t"/>
              <a:pathLst>
                <a:path extrusionOk="0" h="658415" w="21503878">
                  <a:moveTo>
                    <a:pt x="0" y="0"/>
                  </a:moveTo>
                  <a:lnTo>
                    <a:pt x="21503878" y="0"/>
                  </a:lnTo>
                  <a:lnTo>
                    <a:pt x="21503878" y="658415"/>
                  </a:lnTo>
                  <a:lnTo>
                    <a:pt x="0" y="658415"/>
                  </a:lnTo>
                  <a:close/>
                </a:path>
              </a:pathLst>
            </a:custGeom>
            <a:solidFill>
              <a:srgbClr val="000000">
                <a:alpha val="0"/>
              </a:srgbClr>
            </a:solidFill>
            <a:ln>
              <a:noFill/>
            </a:ln>
          </p:spPr>
        </p:sp>
        <p:sp>
          <p:nvSpPr>
            <p:cNvPr id="689" name="Google Shape;689;p41"/>
            <p:cNvSpPr txBox="1"/>
            <p:nvPr/>
          </p:nvSpPr>
          <p:spPr>
            <a:xfrm>
              <a:off x="0" y="-104775"/>
              <a:ext cx="21503878" cy="763190"/>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Flask &amp; React.js </a:t>
              </a:r>
              <a:endParaRPr sz="700"/>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descr="preencoded.png" id="153" name="Google Shape;153;p26"/>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54" name="Google Shape;154;p26"/>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sp>
        <p:nvSpPr>
          <p:cNvPr descr="preencoded.png" id="155" name="Google Shape;155;p26"/>
          <p:cNvSpPr/>
          <p:nvPr/>
        </p:nvSpPr>
        <p:spPr>
          <a:xfrm>
            <a:off x="5715000" y="0"/>
            <a:ext cx="3429000" cy="5143500"/>
          </a:xfrm>
          <a:custGeom>
            <a:rect b="b" l="l" r="r" t="t"/>
            <a:pathLst>
              <a:path extrusionOk="0" h="10287000" w="6858000">
                <a:moveTo>
                  <a:pt x="0" y="0"/>
                </a:moveTo>
                <a:lnTo>
                  <a:pt x="6858000" y="0"/>
                </a:lnTo>
                <a:lnTo>
                  <a:pt x="6858000" y="10287000"/>
                </a:lnTo>
                <a:lnTo>
                  <a:pt x="0" y="10287000"/>
                </a:lnTo>
                <a:lnTo>
                  <a:pt x="0" y="0"/>
                </a:lnTo>
                <a:close/>
              </a:path>
            </a:pathLst>
          </a:custGeom>
          <a:blipFill rotWithShape="1">
            <a:blip r:embed="rId4">
              <a:alphaModFix/>
            </a:blip>
            <a:stretch>
              <a:fillRect b="0" l="0" r="0" t="0"/>
            </a:stretch>
          </a:blipFill>
          <a:ln>
            <a:noFill/>
          </a:ln>
        </p:spPr>
      </p:sp>
      <p:grpSp>
        <p:nvGrpSpPr>
          <p:cNvPr id="156" name="Google Shape;156;p26"/>
          <p:cNvGrpSpPr/>
          <p:nvPr/>
        </p:nvGrpSpPr>
        <p:grpSpPr>
          <a:xfrm>
            <a:off x="540023" y="748233"/>
            <a:ext cx="3921075" cy="938876"/>
            <a:chOff x="0" y="-434975"/>
            <a:chExt cx="10456200" cy="2503668"/>
          </a:xfrm>
        </p:grpSpPr>
        <p:sp>
          <p:nvSpPr>
            <p:cNvPr id="157" name="Google Shape;157;p26"/>
            <p:cNvSpPr/>
            <p:nvPr/>
          </p:nvSpPr>
          <p:spPr>
            <a:xfrm>
              <a:off x="0" y="0"/>
              <a:ext cx="10456180" cy="2068693"/>
            </a:xfrm>
            <a:custGeom>
              <a:rect b="b" l="l" r="r" t="t"/>
              <a:pathLst>
                <a:path extrusionOk="0" h="2068693" w="10456180">
                  <a:moveTo>
                    <a:pt x="0" y="0"/>
                  </a:moveTo>
                  <a:lnTo>
                    <a:pt x="10456180" y="0"/>
                  </a:lnTo>
                  <a:lnTo>
                    <a:pt x="10456180" y="2068693"/>
                  </a:lnTo>
                  <a:lnTo>
                    <a:pt x="0" y="2068693"/>
                  </a:lnTo>
                  <a:close/>
                </a:path>
              </a:pathLst>
            </a:custGeom>
            <a:solidFill>
              <a:srgbClr val="000000">
                <a:alpha val="0"/>
              </a:srgbClr>
            </a:solidFill>
            <a:ln>
              <a:noFill/>
            </a:ln>
          </p:spPr>
        </p:sp>
        <p:sp>
          <p:nvSpPr>
            <p:cNvPr id="158" name="Google Shape;158;p26"/>
            <p:cNvSpPr txBox="1"/>
            <p:nvPr/>
          </p:nvSpPr>
          <p:spPr>
            <a:xfrm>
              <a:off x="0" y="-434975"/>
              <a:ext cx="10456200" cy="2097300"/>
            </a:xfrm>
            <a:prstGeom prst="rect">
              <a:avLst/>
            </a:prstGeom>
            <a:noFill/>
            <a:ln>
              <a:noFill/>
            </a:ln>
          </p:spPr>
          <p:txBody>
            <a:bodyPr anchorCtr="0" anchor="t" bIns="0" lIns="0" spcFirstLastPara="1" rIns="0" wrap="square" tIns="0">
              <a:noAutofit/>
            </a:bodyPr>
            <a:lstStyle/>
            <a:p>
              <a:pPr indent="0" lvl="0" marL="0" marR="0" rtl="0" algn="l">
                <a:lnSpc>
                  <a:spcPct val="124628"/>
                </a:lnSpc>
                <a:spcBef>
                  <a:spcPts val="0"/>
                </a:spcBef>
                <a:spcAft>
                  <a:spcPts val="0"/>
                </a:spcAft>
                <a:buNone/>
              </a:pPr>
              <a:r>
                <a:rPr b="1" i="0" lang="en" sz="2200" u="none" cap="none" strike="noStrike">
                  <a:solidFill>
                    <a:srgbClr val="F0FCFF"/>
                  </a:solidFill>
                  <a:latin typeface="Merriweather"/>
                  <a:ea typeface="Merriweather"/>
                  <a:cs typeface="Merriweather"/>
                  <a:sym typeface="Merriweather"/>
                </a:rPr>
                <a:t>What is AI Dungeon Master?</a:t>
              </a:r>
              <a:endParaRPr sz="700">
                <a:latin typeface="Merriweather"/>
                <a:ea typeface="Merriweather"/>
                <a:cs typeface="Merriweather"/>
                <a:sym typeface="Merriweather"/>
              </a:endParaRPr>
            </a:p>
          </p:txBody>
        </p:sp>
      </p:grpSp>
      <p:grpSp>
        <p:nvGrpSpPr>
          <p:cNvPr id="159" name="Google Shape;159;p26"/>
          <p:cNvGrpSpPr/>
          <p:nvPr/>
        </p:nvGrpSpPr>
        <p:grpSpPr>
          <a:xfrm>
            <a:off x="540023" y="1388417"/>
            <a:ext cx="4635000" cy="1520775"/>
            <a:chOff x="0" y="-104775"/>
            <a:chExt cx="12360000" cy="4055400"/>
          </a:xfrm>
        </p:grpSpPr>
        <p:sp>
          <p:nvSpPr>
            <p:cNvPr id="160" name="Google Shape;160;p26"/>
            <p:cNvSpPr/>
            <p:nvPr/>
          </p:nvSpPr>
          <p:spPr>
            <a:xfrm>
              <a:off x="0" y="0"/>
              <a:ext cx="12359878" cy="3950493"/>
            </a:xfrm>
            <a:custGeom>
              <a:rect b="b" l="l" r="r" t="t"/>
              <a:pathLst>
                <a:path extrusionOk="0" h="3950493" w="12359878">
                  <a:moveTo>
                    <a:pt x="0" y="0"/>
                  </a:moveTo>
                  <a:lnTo>
                    <a:pt x="12359878" y="0"/>
                  </a:lnTo>
                  <a:lnTo>
                    <a:pt x="12359878" y="3950493"/>
                  </a:lnTo>
                  <a:lnTo>
                    <a:pt x="0" y="3950493"/>
                  </a:lnTo>
                  <a:close/>
                </a:path>
              </a:pathLst>
            </a:custGeom>
            <a:solidFill>
              <a:srgbClr val="000000">
                <a:alpha val="0"/>
              </a:srgbClr>
            </a:solidFill>
            <a:ln>
              <a:noFill/>
            </a:ln>
          </p:spPr>
        </p:sp>
        <p:sp>
          <p:nvSpPr>
            <p:cNvPr id="161" name="Google Shape;161;p26"/>
            <p:cNvSpPr txBox="1"/>
            <p:nvPr/>
          </p:nvSpPr>
          <p:spPr>
            <a:xfrm>
              <a:off x="0" y="-104775"/>
              <a:ext cx="12360000" cy="40554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The AI Dungeon Master is a chatbot that generates dynamic, interactive storytelling experiences. It allows users to influence the story through choices and custom inputs, creating an evolving adventure. This is achieved using a combination of Large Language Models (LLMs), vector databases for memory, and Flask for API interactions.</a:t>
              </a:r>
              <a:endParaRPr sz="700"/>
            </a:p>
          </p:txBody>
        </p:sp>
      </p:grpSp>
      <p:grpSp>
        <p:nvGrpSpPr>
          <p:cNvPr id="162" name="Google Shape;162;p26"/>
          <p:cNvGrpSpPr/>
          <p:nvPr/>
        </p:nvGrpSpPr>
        <p:grpSpPr>
          <a:xfrm>
            <a:off x="540023" y="3195786"/>
            <a:ext cx="4634954" cy="286196"/>
            <a:chOff x="0" y="-104775"/>
            <a:chExt cx="12359878" cy="763190"/>
          </a:xfrm>
        </p:grpSpPr>
        <p:sp>
          <p:nvSpPr>
            <p:cNvPr id="163" name="Google Shape;163;p26"/>
            <p:cNvSpPr/>
            <p:nvPr/>
          </p:nvSpPr>
          <p:spPr>
            <a:xfrm>
              <a:off x="0" y="0"/>
              <a:ext cx="12359878" cy="658415"/>
            </a:xfrm>
            <a:custGeom>
              <a:rect b="b" l="l" r="r" t="t"/>
              <a:pathLst>
                <a:path extrusionOk="0" h="658415" w="12359878">
                  <a:moveTo>
                    <a:pt x="0" y="0"/>
                  </a:moveTo>
                  <a:lnTo>
                    <a:pt x="12359878" y="0"/>
                  </a:lnTo>
                  <a:lnTo>
                    <a:pt x="12359878" y="658415"/>
                  </a:lnTo>
                  <a:lnTo>
                    <a:pt x="0" y="658415"/>
                  </a:lnTo>
                  <a:close/>
                </a:path>
              </a:pathLst>
            </a:custGeom>
            <a:solidFill>
              <a:srgbClr val="000000">
                <a:alpha val="0"/>
              </a:srgbClr>
            </a:solidFill>
            <a:ln>
              <a:noFill/>
            </a:ln>
          </p:spPr>
        </p:sp>
        <p:sp>
          <p:nvSpPr>
            <p:cNvPr id="164" name="Google Shape;164;p26"/>
            <p:cNvSpPr txBox="1"/>
            <p:nvPr/>
          </p:nvSpPr>
          <p:spPr>
            <a:xfrm>
              <a:off x="0" y="-104775"/>
              <a:ext cx="12359878" cy="763190"/>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AI-driven storytelling with dynamic branching narratives</a:t>
              </a:r>
              <a:endParaRPr sz="700"/>
            </a:p>
          </p:txBody>
        </p:sp>
      </p:grpSp>
      <p:grpSp>
        <p:nvGrpSpPr>
          <p:cNvPr id="165" name="Google Shape;165;p26"/>
          <p:cNvGrpSpPr/>
          <p:nvPr/>
        </p:nvGrpSpPr>
        <p:grpSpPr>
          <a:xfrm>
            <a:off x="540023" y="3496642"/>
            <a:ext cx="4634954" cy="286196"/>
            <a:chOff x="0" y="-104775"/>
            <a:chExt cx="12359878" cy="763190"/>
          </a:xfrm>
        </p:grpSpPr>
        <p:sp>
          <p:nvSpPr>
            <p:cNvPr id="166" name="Google Shape;166;p26"/>
            <p:cNvSpPr/>
            <p:nvPr/>
          </p:nvSpPr>
          <p:spPr>
            <a:xfrm>
              <a:off x="0" y="0"/>
              <a:ext cx="12359878" cy="658415"/>
            </a:xfrm>
            <a:custGeom>
              <a:rect b="b" l="l" r="r" t="t"/>
              <a:pathLst>
                <a:path extrusionOk="0" h="658415" w="12359878">
                  <a:moveTo>
                    <a:pt x="0" y="0"/>
                  </a:moveTo>
                  <a:lnTo>
                    <a:pt x="12359878" y="0"/>
                  </a:lnTo>
                  <a:lnTo>
                    <a:pt x="12359878" y="658415"/>
                  </a:lnTo>
                  <a:lnTo>
                    <a:pt x="0" y="658415"/>
                  </a:lnTo>
                  <a:close/>
                </a:path>
              </a:pathLst>
            </a:custGeom>
            <a:solidFill>
              <a:srgbClr val="000000">
                <a:alpha val="0"/>
              </a:srgbClr>
            </a:solidFill>
            <a:ln>
              <a:noFill/>
            </a:ln>
          </p:spPr>
        </p:sp>
        <p:sp>
          <p:nvSpPr>
            <p:cNvPr id="167" name="Google Shape;167;p26"/>
            <p:cNvSpPr txBox="1"/>
            <p:nvPr/>
          </p:nvSpPr>
          <p:spPr>
            <a:xfrm>
              <a:off x="0" y="-104775"/>
              <a:ext cx="12359878" cy="763190"/>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Memory retention for continuity using ChromaDB</a:t>
              </a:r>
              <a:endParaRPr sz="700"/>
            </a:p>
          </p:txBody>
        </p:sp>
      </p:grpSp>
      <p:grpSp>
        <p:nvGrpSpPr>
          <p:cNvPr id="168" name="Google Shape;168;p26"/>
          <p:cNvGrpSpPr/>
          <p:nvPr/>
        </p:nvGrpSpPr>
        <p:grpSpPr>
          <a:xfrm>
            <a:off x="540023" y="3797499"/>
            <a:ext cx="4634954" cy="286196"/>
            <a:chOff x="0" y="-104775"/>
            <a:chExt cx="12359878" cy="763190"/>
          </a:xfrm>
        </p:grpSpPr>
        <p:sp>
          <p:nvSpPr>
            <p:cNvPr id="169" name="Google Shape;169;p26"/>
            <p:cNvSpPr/>
            <p:nvPr/>
          </p:nvSpPr>
          <p:spPr>
            <a:xfrm>
              <a:off x="0" y="0"/>
              <a:ext cx="12359878" cy="658415"/>
            </a:xfrm>
            <a:custGeom>
              <a:rect b="b" l="l" r="r" t="t"/>
              <a:pathLst>
                <a:path extrusionOk="0" h="658415" w="12359878">
                  <a:moveTo>
                    <a:pt x="0" y="0"/>
                  </a:moveTo>
                  <a:lnTo>
                    <a:pt x="12359878" y="0"/>
                  </a:lnTo>
                  <a:lnTo>
                    <a:pt x="12359878" y="658415"/>
                  </a:lnTo>
                  <a:lnTo>
                    <a:pt x="0" y="658415"/>
                  </a:lnTo>
                  <a:close/>
                </a:path>
              </a:pathLst>
            </a:custGeom>
            <a:solidFill>
              <a:srgbClr val="000000">
                <a:alpha val="0"/>
              </a:srgbClr>
            </a:solidFill>
            <a:ln>
              <a:noFill/>
            </a:ln>
          </p:spPr>
        </p:sp>
        <p:sp>
          <p:nvSpPr>
            <p:cNvPr id="170" name="Google Shape;170;p26"/>
            <p:cNvSpPr txBox="1"/>
            <p:nvPr/>
          </p:nvSpPr>
          <p:spPr>
            <a:xfrm>
              <a:off x="0" y="-104775"/>
              <a:ext cx="12359878" cy="763190"/>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User interactions through predefined choices and free text input</a:t>
              </a:r>
              <a:endParaRPr sz="700"/>
            </a:p>
          </p:txBody>
        </p:sp>
      </p:grpSp>
      <p:grpSp>
        <p:nvGrpSpPr>
          <p:cNvPr id="171" name="Google Shape;171;p26"/>
          <p:cNvGrpSpPr/>
          <p:nvPr/>
        </p:nvGrpSpPr>
        <p:grpSpPr>
          <a:xfrm>
            <a:off x="540023" y="4098354"/>
            <a:ext cx="4634954" cy="286196"/>
            <a:chOff x="0" y="-104775"/>
            <a:chExt cx="12359878" cy="763190"/>
          </a:xfrm>
        </p:grpSpPr>
        <p:sp>
          <p:nvSpPr>
            <p:cNvPr id="172" name="Google Shape;172;p26"/>
            <p:cNvSpPr/>
            <p:nvPr/>
          </p:nvSpPr>
          <p:spPr>
            <a:xfrm>
              <a:off x="0" y="0"/>
              <a:ext cx="12359878" cy="658415"/>
            </a:xfrm>
            <a:custGeom>
              <a:rect b="b" l="l" r="r" t="t"/>
              <a:pathLst>
                <a:path extrusionOk="0" h="658415" w="12359878">
                  <a:moveTo>
                    <a:pt x="0" y="0"/>
                  </a:moveTo>
                  <a:lnTo>
                    <a:pt x="12359878" y="0"/>
                  </a:lnTo>
                  <a:lnTo>
                    <a:pt x="12359878" y="658415"/>
                  </a:lnTo>
                  <a:lnTo>
                    <a:pt x="0" y="658415"/>
                  </a:lnTo>
                  <a:close/>
                </a:path>
              </a:pathLst>
            </a:custGeom>
            <a:solidFill>
              <a:srgbClr val="000000">
                <a:alpha val="0"/>
              </a:srgbClr>
            </a:solidFill>
            <a:ln>
              <a:noFill/>
            </a:ln>
          </p:spPr>
        </p:sp>
        <p:sp>
          <p:nvSpPr>
            <p:cNvPr id="173" name="Google Shape;173;p26"/>
            <p:cNvSpPr txBox="1"/>
            <p:nvPr/>
          </p:nvSpPr>
          <p:spPr>
            <a:xfrm>
              <a:off x="0" y="-104775"/>
              <a:ext cx="12359878" cy="763190"/>
            </a:xfrm>
            <a:prstGeom prst="rect">
              <a:avLst/>
            </a:prstGeom>
            <a:noFill/>
            <a:ln>
              <a:noFill/>
            </a:ln>
          </p:spPr>
          <p:txBody>
            <a:bodyPr anchorCtr="0" anchor="t" bIns="0" lIns="0" spcFirstLastPara="1" rIns="0" wrap="square" tIns="0">
              <a:noAutofit/>
            </a:bodyPr>
            <a:lstStyle/>
            <a:p>
              <a:pPr indent="-88900" lvl="1" marL="177800" marR="0" rtl="0" algn="l">
                <a:lnSpc>
                  <a:spcPct val="163157"/>
                </a:lnSpc>
                <a:spcBef>
                  <a:spcPts val="0"/>
                </a:spcBef>
                <a:spcAft>
                  <a:spcPts val="0"/>
                </a:spcAft>
                <a:buClr>
                  <a:srgbClr val="E0E4E6"/>
                </a:buClr>
                <a:buSzPts val="1200"/>
                <a:buFont typeface="Arial"/>
                <a:buChar char="•"/>
              </a:pPr>
              <a:r>
                <a:rPr b="0" i="0" lang="en" sz="1200" u="none" cap="none" strike="noStrike">
                  <a:solidFill>
                    <a:srgbClr val="E0E4E6"/>
                  </a:solidFill>
                  <a:latin typeface="Barlow"/>
                  <a:ea typeface="Barlow"/>
                  <a:cs typeface="Barlow"/>
                  <a:sym typeface="Barlow"/>
                </a:rPr>
                <a:t>Real-time responses using Google's Gemini AI model</a:t>
              </a:r>
              <a:endParaRPr sz="700"/>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descr="preencoded.png" id="182" name="Google Shape;182;p27"/>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83" name="Google Shape;183;p27"/>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grpSp>
        <p:nvGrpSpPr>
          <p:cNvPr id="184" name="Google Shape;184;p27"/>
          <p:cNvGrpSpPr/>
          <p:nvPr/>
        </p:nvGrpSpPr>
        <p:grpSpPr>
          <a:xfrm>
            <a:off x="3092268" y="166960"/>
            <a:ext cx="3921068" cy="786476"/>
            <a:chOff x="0" y="-28575"/>
            <a:chExt cx="10456180" cy="2097268"/>
          </a:xfrm>
        </p:grpSpPr>
        <p:sp>
          <p:nvSpPr>
            <p:cNvPr id="185" name="Google Shape;185;p27"/>
            <p:cNvSpPr/>
            <p:nvPr/>
          </p:nvSpPr>
          <p:spPr>
            <a:xfrm>
              <a:off x="0" y="0"/>
              <a:ext cx="10456180" cy="2068693"/>
            </a:xfrm>
            <a:custGeom>
              <a:rect b="b" l="l" r="r" t="t"/>
              <a:pathLst>
                <a:path extrusionOk="0" h="2068693" w="10456180">
                  <a:moveTo>
                    <a:pt x="0" y="0"/>
                  </a:moveTo>
                  <a:lnTo>
                    <a:pt x="10456180" y="0"/>
                  </a:lnTo>
                  <a:lnTo>
                    <a:pt x="10456180" y="2068693"/>
                  </a:lnTo>
                  <a:lnTo>
                    <a:pt x="0" y="2068693"/>
                  </a:lnTo>
                  <a:close/>
                </a:path>
              </a:pathLst>
            </a:custGeom>
            <a:solidFill>
              <a:srgbClr val="000000">
                <a:alpha val="0"/>
              </a:srgbClr>
            </a:solidFill>
            <a:ln>
              <a:noFill/>
            </a:ln>
          </p:spPr>
        </p:sp>
        <p:sp>
          <p:nvSpPr>
            <p:cNvPr id="186" name="Google Shape;186;p27"/>
            <p:cNvSpPr txBox="1"/>
            <p:nvPr/>
          </p:nvSpPr>
          <p:spPr>
            <a:xfrm>
              <a:off x="0" y="-28575"/>
              <a:ext cx="10456180" cy="2097268"/>
            </a:xfrm>
            <a:prstGeom prst="rect">
              <a:avLst/>
            </a:prstGeom>
            <a:noFill/>
            <a:ln>
              <a:noFill/>
            </a:ln>
          </p:spPr>
          <p:txBody>
            <a:bodyPr anchorCtr="0" anchor="t" bIns="0" lIns="0" spcFirstLastPara="1" rIns="0" wrap="square" tIns="0">
              <a:noAutofit/>
            </a:bodyPr>
            <a:lstStyle/>
            <a:p>
              <a:pPr indent="0" lvl="0" marL="0" marR="0" rtl="0" algn="l">
                <a:lnSpc>
                  <a:spcPct val="124628"/>
                </a:lnSpc>
                <a:spcBef>
                  <a:spcPts val="0"/>
                </a:spcBef>
                <a:spcAft>
                  <a:spcPts val="0"/>
                </a:spcAft>
                <a:buNone/>
              </a:pPr>
              <a:r>
                <a:rPr b="1" i="0" lang="en" sz="2200" u="none" cap="none" strike="noStrike">
                  <a:solidFill>
                    <a:srgbClr val="F0FCFF"/>
                  </a:solidFill>
                  <a:latin typeface="Merriweather"/>
                  <a:ea typeface="Merriweather"/>
                  <a:cs typeface="Merriweather"/>
                  <a:sym typeface="Merriweather"/>
                </a:rPr>
                <a:t>Demo Walkthrough</a:t>
              </a:r>
              <a:endParaRPr sz="700">
                <a:latin typeface="Merriweather"/>
                <a:ea typeface="Merriweather"/>
                <a:cs typeface="Merriweather"/>
                <a:sym typeface="Merriweather"/>
              </a:endParaRPr>
            </a:p>
          </p:txBody>
        </p:sp>
      </p:grpSp>
      <p:pic>
        <p:nvPicPr>
          <p:cNvPr id="187" name="Google Shape;187;p27" title="head to this directory (2).mp4">
            <a:hlinkClick r:id="rId4"/>
          </p:cNvPr>
          <p:cNvPicPr preferRelativeResize="0"/>
          <p:nvPr/>
        </p:nvPicPr>
        <p:blipFill>
          <a:blip r:embed="rId5">
            <a:alphaModFix/>
          </a:blip>
          <a:stretch>
            <a:fillRect/>
          </a:stretch>
        </p:blipFill>
        <p:spPr>
          <a:xfrm>
            <a:off x="1279725" y="680450"/>
            <a:ext cx="6674875" cy="4068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descr="preencoded.png" id="196" name="Google Shape;196;p28"/>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97" name="Google Shape;197;p28"/>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grpSp>
        <p:nvGrpSpPr>
          <p:cNvPr id="198" name="Google Shape;198;p28"/>
          <p:cNvGrpSpPr/>
          <p:nvPr/>
        </p:nvGrpSpPr>
        <p:grpSpPr>
          <a:xfrm>
            <a:off x="540023" y="586308"/>
            <a:ext cx="3505200" cy="851231"/>
            <a:chOff x="0" y="0"/>
            <a:chExt cx="9347200" cy="2269950"/>
          </a:xfrm>
        </p:grpSpPr>
        <p:sp>
          <p:nvSpPr>
            <p:cNvPr id="199" name="Google Shape;199;p28"/>
            <p:cNvSpPr/>
            <p:nvPr/>
          </p:nvSpPr>
          <p:spPr>
            <a:xfrm>
              <a:off x="0" y="0"/>
              <a:ext cx="9144000" cy="1660500"/>
            </a:xfrm>
            <a:custGeom>
              <a:rect b="b" l="l" r="r" t="t"/>
              <a:pathLst>
                <a:path extrusionOk="0" h="1660500" w="9144000">
                  <a:moveTo>
                    <a:pt x="0" y="0"/>
                  </a:moveTo>
                  <a:lnTo>
                    <a:pt x="9144000" y="0"/>
                  </a:lnTo>
                  <a:lnTo>
                    <a:pt x="9144000" y="1660500"/>
                  </a:lnTo>
                  <a:lnTo>
                    <a:pt x="0" y="1660500"/>
                  </a:lnTo>
                  <a:close/>
                </a:path>
              </a:pathLst>
            </a:custGeom>
            <a:solidFill>
              <a:srgbClr val="000000">
                <a:alpha val="0"/>
              </a:srgbClr>
            </a:solidFill>
            <a:ln>
              <a:noFill/>
            </a:ln>
          </p:spPr>
        </p:sp>
        <p:sp>
          <p:nvSpPr>
            <p:cNvPr id="200" name="Google Shape;200;p28"/>
            <p:cNvSpPr txBox="1"/>
            <p:nvPr/>
          </p:nvSpPr>
          <p:spPr>
            <a:xfrm>
              <a:off x="203200" y="552450"/>
              <a:ext cx="9144000" cy="1717500"/>
            </a:xfrm>
            <a:prstGeom prst="rect">
              <a:avLst/>
            </a:prstGeom>
            <a:noFill/>
            <a:ln>
              <a:noFill/>
            </a:ln>
          </p:spPr>
          <p:txBody>
            <a:bodyPr anchorCtr="0" anchor="t" bIns="0" lIns="0" spcFirstLastPara="1" rIns="0" wrap="square" tIns="0">
              <a:noAutofit/>
            </a:bodyPr>
            <a:lstStyle/>
            <a:p>
              <a:pPr indent="0" lvl="0" marL="0" marR="0" rtl="0" algn="l">
                <a:lnSpc>
                  <a:spcPct val="125586"/>
                </a:lnSpc>
                <a:spcBef>
                  <a:spcPts val="0"/>
                </a:spcBef>
                <a:spcAft>
                  <a:spcPts val="0"/>
                </a:spcAft>
                <a:buNone/>
              </a:pPr>
              <a:r>
                <a:rPr b="1" i="0" lang="en" sz="2700" u="none" cap="none" strike="noStrike">
                  <a:solidFill>
                    <a:srgbClr val="F0FCFF"/>
                  </a:solidFill>
                  <a:latin typeface="Merriweather"/>
                  <a:ea typeface="Merriweather"/>
                  <a:cs typeface="Merriweather"/>
                  <a:sym typeface="Merriweather"/>
                </a:rPr>
                <a:t>System Architecture</a:t>
              </a:r>
              <a:endParaRPr sz="700">
                <a:latin typeface="Merriweather"/>
                <a:ea typeface="Merriweather"/>
                <a:cs typeface="Merriweather"/>
                <a:sym typeface="Merriweather"/>
              </a:endParaRPr>
            </a:p>
          </p:txBody>
        </p:sp>
      </p:grpSp>
      <p:sp>
        <p:nvSpPr>
          <p:cNvPr descr="preencoded.png" id="201" name="Google Shape;201;p28"/>
          <p:cNvSpPr/>
          <p:nvPr/>
        </p:nvSpPr>
        <p:spPr>
          <a:xfrm>
            <a:off x="540023" y="1643583"/>
            <a:ext cx="1842418" cy="1138684"/>
          </a:xfrm>
          <a:custGeom>
            <a:rect b="b" l="l" r="r" t="t"/>
            <a:pathLst>
              <a:path extrusionOk="0" h="2277368" w="3684835">
                <a:moveTo>
                  <a:pt x="0" y="0"/>
                </a:moveTo>
                <a:lnTo>
                  <a:pt x="3684835" y="0"/>
                </a:lnTo>
                <a:lnTo>
                  <a:pt x="3684835" y="2277368"/>
                </a:lnTo>
                <a:lnTo>
                  <a:pt x="0" y="2277368"/>
                </a:lnTo>
                <a:lnTo>
                  <a:pt x="0" y="0"/>
                </a:lnTo>
                <a:close/>
              </a:path>
            </a:pathLst>
          </a:custGeom>
          <a:blipFill rotWithShape="1">
            <a:blip r:embed="rId4">
              <a:alphaModFix/>
            </a:blip>
            <a:stretch>
              <a:fillRect b="0" l="-36" r="-35" t="0"/>
            </a:stretch>
          </a:blipFill>
          <a:ln>
            <a:noFill/>
          </a:ln>
        </p:spPr>
      </p:sp>
      <p:grpSp>
        <p:nvGrpSpPr>
          <p:cNvPr id="202" name="Google Shape;202;p28"/>
          <p:cNvGrpSpPr/>
          <p:nvPr/>
        </p:nvGrpSpPr>
        <p:grpSpPr>
          <a:xfrm>
            <a:off x="540023" y="2964433"/>
            <a:ext cx="1714500" cy="225028"/>
            <a:chOff x="0" y="-28575"/>
            <a:chExt cx="4572000" cy="600075"/>
          </a:xfrm>
        </p:grpSpPr>
        <p:sp>
          <p:nvSpPr>
            <p:cNvPr id="203" name="Google Shape;203;p28"/>
            <p:cNvSpPr/>
            <p:nvPr/>
          </p:nvSpPr>
          <p:spPr>
            <a:xfrm>
              <a:off x="0" y="0"/>
              <a:ext cx="4572000" cy="571500"/>
            </a:xfrm>
            <a:custGeom>
              <a:rect b="b" l="l" r="r" t="t"/>
              <a:pathLst>
                <a:path extrusionOk="0" h="571500" w="4572000">
                  <a:moveTo>
                    <a:pt x="0" y="0"/>
                  </a:moveTo>
                  <a:lnTo>
                    <a:pt x="4572000" y="0"/>
                  </a:lnTo>
                  <a:lnTo>
                    <a:pt x="4572000" y="571500"/>
                  </a:lnTo>
                  <a:lnTo>
                    <a:pt x="0" y="571500"/>
                  </a:lnTo>
                  <a:close/>
                </a:path>
              </a:pathLst>
            </a:custGeom>
            <a:solidFill>
              <a:srgbClr val="000000">
                <a:alpha val="0"/>
              </a:srgbClr>
            </a:solidFill>
            <a:ln>
              <a:noFill/>
            </a:ln>
          </p:spPr>
        </p:sp>
        <p:sp>
          <p:nvSpPr>
            <p:cNvPr id="204" name="Google Shape;204;p28"/>
            <p:cNvSpPr txBox="1"/>
            <p:nvPr/>
          </p:nvSpPr>
          <p:spPr>
            <a:xfrm>
              <a:off x="0" y="-28575"/>
              <a:ext cx="4572000"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Frontend</a:t>
              </a:r>
              <a:endParaRPr sz="700"/>
            </a:p>
          </p:txBody>
        </p:sp>
      </p:grpSp>
      <p:grpSp>
        <p:nvGrpSpPr>
          <p:cNvPr id="205" name="Google Shape;205;p28"/>
          <p:cNvGrpSpPr/>
          <p:nvPr/>
        </p:nvGrpSpPr>
        <p:grpSpPr>
          <a:xfrm>
            <a:off x="540023" y="3242742"/>
            <a:ext cx="1842418" cy="533103"/>
            <a:chOff x="0" y="-104775"/>
            <a:chExt cx="4913113" cy="1421607"/>
          </a:xfrm>
        </p:grpSpPr>
        <p:sp>
          <p:nvSpPr>
            <p:cNvPr id="206" name="Google Shape;206;p28"/>
            <p:cNvSpPr/>
            <p:nvPr/>
          </p:nvSpPr>
          <p:spPr>
            <a:xfrm>
              <a:off x="0" y="0"/>
              <a:ext cx="4913113" cy="1316832"/>
            </a:xfrm>
            <a:custGeom>
              <a:rect b="b" l="l" r="r" t="t"/>
              <a:pathLst>
                <a:path extrusionOk="0" h="1316832" w="4913113">
                  <a:moveTo>
                    <a:pt x="0" y="0"/>
                  </a:moveTo>
                  <a:lnTo>
                    <a:pt x="4913113" y="0"/>
                  </a:lnTo>
                  <a:lnTo>
                    <a:pt x="4913113" y="1316832"/>
                  </a:lnTo>
                  <a:lnTo>
                    <a:pt x="0" y="1316832"/>
                  </a:lnTo>
                  <a:close/>
                </a:path>
              </a:pathLst>
            </a:custGeom>
            <a:solidFill>
              <a:srgbClr val="000000">
                <a:alpha val="0"/>
              </a:srgbClr>
            </a:solidFill>
            <a:ln>
              <a:noFill/>
            </a:ln>
          </p:spPr>
        </p:sp>
        <p:sp>
          <p:nvSpPr>
            <p:cNvPr id="207" name="Google Shape;207;p28"/>
            <p:cNvSpPr txBox="1"/>
            <p:nvPr/>
          </p:nvSpPr>
          <p:spPr>
            <a:xfrm>
              <a:off x="0" y="-104775"/>
              <a:ext cx="4913113" cy="1421607"/>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Interactive UI built with React.js.</a:t>
              </a:r>
              <a:endParaRPr sz="700"/>
            </a:p>
          </p:txBody>
        </p:sp>
      </p:grpSp>
      <p:sp>
        <p:nvSpPr>
          <p:cNvPr descr="preencoded.png" id="208" name="Google Shape;208;p28"/>
          <p:cNvSpPr/>
          <p:nvPr/>
        </p:nvSpPr>
        <p:spPr>
          <a:xfrm>
            <a:off x="2613868" y="1643583"/>
            <a:ext cx="1842417" cy="1138684"/>
          </a:xfrm>
          <a:custGeom>
            <a:rect b="b" l="l" r="r" t="t"/>
            <a:pathLst>
              <a:path extrusionOk="0" h="2277368" w="3684835">
                <a:moveTo>
                  <a:pt x="0" y="0"/>
                </a:moveTo>
                <a:lnTo>
                  <a:pt x="3684835" y="0"/>
                </a:lnTo>
                <a:lnTo>
                  <a:pt x="3684835" y="2277368"/>
                </a:lnTo>
                <a:lnTo>
                  <a:pt x="0" y="2277368"/>
                </a:lnTo>
                <a:lnTo>
                  <a:pt x="0" y="0"/>
                </a:lnTo>
                <a:close/>
              </a:path>
            </a:pathLst>
          </a:custGeom>
          <a:blipFill rotWithShape="1">
            <a:blip r:embed="rId5">
              <a:alphaModFix/>
            </a:blip>
            <a:stretch>
              <a:fillRect b="0" l="-36" r="-35" t="0"/>
            </a:stretch>
          </a:blipFill>
          <a:ln>
            <a:noFill/>
          </a:ln>
        </p:spPr>
      </p:sp>
      <p:grpSp>
        <p:nvGrpSpPr>
          <p:cNvPr id="209" name="Google Shape;209;p28"/>
          <p:cNvGrpSpPr/>
          <p:nvPr/>
        </p:nvGrpSpPr>
        <p:grpSpPr>
          <a:xfrm>
            <a:off x="2613868" y="2964433"/>
            <a:ext cx="1714500" cy="225028"/>
            <a:chOff x="0" y="-28575"/>
            <a:chExt cx="4572000" cy="600075"/>
          </a:xfrm>
        </p:grpSpPr>
        <p:sp>
          <p:nvSpPr>
            <p:cNvPr id="210" name="Google Shape;210;p28"/>
            <p:cNvSpPr/>
            <p:nvPr/>
          </p:nvSpPr>
          <p:spPr>
            <a:xfrm>
              <a:off x="0" y="0"/>
              <a:ext cx="4572000" cy="571500"/>
            </a:xfrm>
            <a:custGeom>
              <a:rect b="b" l="l" r="r" t="t"/>
              <a:pathLst>
                <a:path extrusionOk="0" h="571500" w="4572000">
                  <a:moveTo>
                    <a:pt x="0" y="0"/>
                  </a:moveTo>
                  <a:lnTo>
                    <a:pt x="4572000" y="0"/>
                  </a:lnTo>
                  <a:lnTo>
                    <a:pt x="4572000" y="571500"/>
                  </a:lnTo>
                  <a:lnTo>
                    <a:pt x="0" y="571500"/>
                  </a:lnTo>
                  <a:close/>
                </a:path>
              </a:pathLst>
            </a:custGeom>
            <a:solidFill>
              <a:srgbClr val="000000">
                <a:alpha val="0"/>
              </a:srgbClr>
            </a:solidFill>
            <a:ln>
              <a:noFill/>
            </a:ln>
          </p:spPr>
        </p:sp>
        <p:sp>
          <p:nvSpPr>
            <p:cNvPr id="211" name="Google Shape;211;p28"/>
            <p:cNvSpPr txBox="1"/>
            <p:nvPr/>
          </p:nvSpPr>
          <p:spPr>
            <a:xfrm>
              <a:off x="0" y="-28575"/>
              <a:ext cx="4572000"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Backend</a:t>
              </a:r>
              <a:endParaRPr sz="700"/>
            </a:p>
          </p:txBody>
        </p:sp>
      </p:grpSp>
      <p:grpSp>
        <p:nvGrpSpPr>
          <p:cNvPr id="212" name="Google Shape;212;p28"/>
          <p:cNvGrpSpPr/>
          <p:nvPr/>
        </p:nvGrpSpPr>
        <p:grpSpPr>
          <a:xfrm>
            <a:off x="2613868" y="3242742"/>
            <a:ext cx="1842418" cy="780008"/>
            <a:chOff x="0" y="-104775"/>
            <a:chExt cx="4913113" cy="2080022"/>
          </a:xfrm>
        </p:grpSpPr>
        <p:sp>
          <p:nvSpPr>
            <p:cNvPr id="213" name="Google Shape;213;p28"/>
            <p:cNvSpPr/>
            <p:nvPr/>
          </p:nvSpPr>
          <p:spPr>
            <a:xfrm>
              <a:off x="0" y="0"/>
              <a:ext cx="4913113" cy="1975247"/>
            </a:xfrm>
            <a:custGeom>
              <a:rect b="b" l="l" r="r" t="t"/>
              <a:pathLst>
                <a:path extrusionOk="0" h="1975247" w="4913113">
                  <a:moveTo>
                    <a:pt x="0" y="0"/>
                  </a:moveTo>
                  <a:lnTo>
                    <a:pt x="4913113" y="0"/>
                  </a:lnTo>
                  <a:lnTo>
                    <a:pt x="4913113" y="1975247"/>
                  </a:lnTo>
                  <a:lnTo>
                    <a:pt x="0" y="1975247"/>
                  </a:lnTo>
                  <a:close/>
                </a:path>
              </a:pathLst>
            </a:custGeom>
            <a:solidFill>
              <a:srgbClr val="000000">
                <a:alpha val="0"/>
              </a:srgbClr>
            </a:solidFill>
            <a:ln>
              <a:noFill/>
            </a:ln>
          </p:spPr>
        </p:sp>
        <p:sp>
          <p:nvSpPr>
            <p:cNvPr id="214" name="Google Shape;214;p28"/>
            <p:cNvSpPr txBox="1"/>
            <p:nvPr/>
          </p:nvSpPr>
          <p:spPr>
            <a:xfrm>
              <a:off x="0" y="-104775"/>
              <a:ext cx="4913113" cy="2080022"/>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Flask server for handling user inputs and story generation.</a:t>
              </a:r>
              <a:endParaRPr sz="700"/>
            </a:p>
          </p:txBody>
        </p:sp>
      </p:grpSp>
      <p:sp>
        <p:nvSpPr>
          <p:cNvPr descr="preencoded.png" id="215" name="Google Shape;215;p28"/>
          <p:cNvSpPr/>
          <p:nvPr/>
        </p:nvSpPr>
        <p:spPr>
          <a:xfrm>
            <a:off x="4687714" y="1643583"/>
            <a:ext cx="1842418" cy="1138684"/>
          </a:xfrm>
          <a:custGeom>
            <a:rect b="b" l="l" r="r" t="t"/>
            <a:pathLst>
              <a:path extrusionOk="0" h="2277368" w="3684835">
                <a:moveTo>
                  <a:pt x="0" y="0"/>
                </a:moveTo>
                <a:lnTo>
                  <a:pt x="3684834" y="0"/>
                </a:lnTo>
                <a:lnTo>
                  <a:pt x="3684834" y="2277368"/>
                </a:lnTo>
                <a:lnTo>
                  <a:pt x="0" y="2277368"/>
                </a:lnTo>
                <a:lnTo>
                  <a:pt x="0" y="0"/>
                </a:lnTo>
                <a:close/>
              </a:path>
            </a:pathLst>
          </a:custGeom>
          <a:blipFill rotWithShape="1">
            <a:blip r:embed="rId6">
              <a:alphaModFix/>
            </a:blip>
            <a:stretch>
              <a:fillRect b="0" l="-36" r="-35" t="0"/>
            </a:stretch>
          </a:blipFill>
          <a:ln>
            <a:noFill/>
          </a:ln>
        </p:spPr>
      </p:sp>
      <p:grpSp>
        <p:nvGrpSpPr>
          <p:cNvPr id="216" name="Google Shape;216;p28"/>
          <p:cNvGrpSpPr/>
          <p:nvPr/>
        </p:nvGrpSpPr>
        <p:grpSpPr>
          <a:xfrm>
            <a:off x="4687714" y="2963294"/>
            <a:ext cx="1919171" cy="248963"/>
            <a:chOff x="0" y="-28575"/>
            <a:chExt cx="4625777" cy="600075"/>
          </a:xfrm>
        </p:grpSpPr>
        <p:sp>
          <p:nvSpPr>
            <p:cNvPr id="217" name="Google Shape;217;p28"/>
            <p:cNvSpPr/>
            <p:nvPr/>
          </p:nvSpPr>
          <p:spPr>
            <a:xfrm>
              <a:off x="0" y="0"/>
              <a:ext cx="4625777" cy="571500"/>
            </a:xfrm>
            <a:custGeom>
              <a:rect b="b" l="l" r="r" t="t"/>
              <a:pathLst>
                <a:path extrusionOk="0" h="571500" w="4625777">
                  <a:moveTo>
                    <a:pt x="0" y="0"/>
                  </a:moveTo>
                  <a:lnTo>
                    <a:pt x="4625777" y="0"/>
                  </a:lnTo>
                  <a:lnTo>
                    <a:pt x="4625777" y="571500"/>
                  </a:lnTo>
                  <a:lnTo>
                    <a:pt x="0" y="571500"/>
                  </a:lnTo>
                  <a:close/>
                </a:path>
              </a:pathLst>
            </a:custGeom>
            <a:solidFill>
              <a:srgbClr val="000000">
                <a:alpha val="0"/>
              </a:srgbClr>
            </a:solidFill>
            <a:ln>
              <a:noFill/>
            </a:ln>
          </p:spPr>
        </p:sp>
        <p:sp>
          <p:nvSpPr>
            <p:cNvPr id="218" name="Google Shape;218;p28"/>
            <p:cNvSpPr txBox="1"/>
            <p:nvPr/>
          </p:nvSpPr>
          <p:spPr>
            <a:xfrm>
              <a:off x="0" y="-28575"/>
              <a:ext cx="4625777"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LLM (Gemini 1.5 Flash)</a:t>
              </a:r>
              <a:endParaRPr sz="700"/>
            </a:p>
          </p:txBody>
        </p:sp>
      </p:grpSp>
      <p:grpSp>
        <p:nvGrpSpPr>
          <p:cNvPr id="219" name="Google Shape;219;p28"/>
          <p:cNvGrpSpPr/>
          <p:nvPr/>
        </p:nvGrpSpPr>
        <p:grpSpPr>
          <a:xfrm>
            <a:off x="4687714" y="3242742"/>
            <a:ext cx="1842418" cy="533103"/>
            <a:chOff x="0" y="-104775"/>
            <a:chExt cx="4913113" cy="1421607"/>
          </a:xfrm>
        </p:grpSpPr>
        <p:sp>
          <p:nvSpPr>
            <p:cNvPr id="220" name="Google Shape;220;p28"/>
            <p:cNvSpPr/>
            <p:nvPr/>
          </p:nvSpPr>
          <p:spPr>
            <a:xfrm>
              <a:off x="0" y="0"/>
              <a:ext cx="4913113" cy="1316832"/>
            </a:xfrm>
            <a:custGeom>
              <a:rect b="b" l="l" r="r" t="t"/>
              <a:pathLst>
                <a:path extrusionOk="0" h="1316832" w="4913113">
                  <a:moveTo>
                    <a:pt x="0" y="0"/>
                  </a:moveTo>
                  <a:lnTo>
                    <a:pt x="4913113" y="0"/>
                  </a:lnTo>
                  <a:lnTo>
                    <a:pt x="4913113" y="1316832"/>
                  </a:lnTo>
                  <a:lnTo>
                    <a:pt x="0" y="1316832"/>
                  </a:lnTo>
                  <a:close/>
                </a:path>
              </a:pathLst>
            </a:custGeom>
            <a:solidFill>
              <a:srgbClr val="000000">
                <a:alpha val="0"/>
              </a:srgbClr>
            </a:solidFill>
            <a:ln>
              <a:noFill/>
            </a:ln>
          </p:spPr>
        </p:sp>
        <p:sp>
          <p:nvSpPr>
            <p:cNvPr id="221" name="Google Shape;221;p28"/>
            <p:cNvSpPr txBox="1"/>
            <p:nvPr/>
          </p:nvSpPr>
          <p:spPr>
            <a:xfrm>
              <a:off x="0" y="-104775"/>
              <a:ext cx="4913113" cy="1421607"/>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Generates story segments and choices dynamically.</a:t>
              </a:r>
              <a:endParaRPr sz="700"/>
            </a:p>
          </p:txBody>
        </p:sp>
      </p:grpSp>
      <p:sp>
        <p:nvSpPr>
          <p:cNvPr descr="preencoded.png" id="222" name="Google Shape;222;p28"/>
          <p:cNvSpPr/>
          <p:nvPr/>
        </p:nvSpPr>
        <p:spPr>
          <a:xfrm>
            <a:off x="6761560" y="1643583"/>
            <a:ext cx="1842418" cy="1138684"/>
          </a:xfrm>
          <a:custGeom>
            <a:rect b="b" l="l" r="r" t="t"/>
            <a:pathLst>
              <a:path extrusionOk="0" h="2277368" w="3684835">
                <a:moveTo>
                  <a:pt x="0" y="0"/>
                </a:moveTo>
                <a:lnTo>
                  <a:pt x="3684835" y="0"/>
                </a:lnTo>
                <a:lnTo>
                  <a:pt x="3684835" y="2277368"/>
                </a:lnTo>
                <a:lnTo>
                  <a:pt x="0" y="2277368"/>
                </a:lnTo>
                <a:lnTo>
                  <a:pt x="0" y="0"/>
                </a:lnTo>
                <a:close/>
              </a:path>
            </a:pathLst>
          </a:custGeom>
          <a:blipFill rotWithShape="1">
            <a:blip r:embed="rId7">
              <a:alphaModFix/>
            </a:blip>
            <a:stretch>
              <a:fillRect b="0" l="-36" r="-35" t="0"/>
            </a:stretch>
          </a:blipFill>
          <a:ln>
            <a:noFill/>
          </a:ln>
        </p:spPr>
      </p:sp>
      <p:grpSp>
        <p:nvGrpSpPr>
          <p:cNvPr id="223" name="Google Shape;223;p28"/>
          <p:cNvGrpSpPr/>
          <p:nvPr/>
        </p:nvGrpSpPr>
        <p:grpSpPr>
          <a:xfrm>
            <a:off x="6761560" y="2964433"/>
            <a:ext cx="1842418" cy="439341"/>
            <a:chOff x="0" y="-28575"/>
            <a:chExt cx="4913113" cy="1171575"/>
          </a:xfrm>
        </p:grpSpPr>
        <p:sp>
          <p:nvSpPr>
            <p:cNvPr id="224" name="Google Shape;224;p28"/>
            <p:cNvSpPr/>
            <p:nvPr/>
          </p:nvSpPr>
          <p:spPr>
            <a:xfrm>
              <a:off x="0" y="0"/>
              <a:ext cx="4913113" cy="1143000"/>
            </a:xfrm>
            <a:custGeom>
              <a:rect b="b" l="l" r="r" t="t"/>
              <a:pathLst>
                <a:path extrusionOk="0" h="1143000" w="4913113">
                  <a:moveTo>
                    <a:pt x="0" y="0"/>
                  </a:moveTo>
                  <a:lnTo>
                    <a:pt x="4913113" y="0"/>
                  </a:lnTo>
                  <a:lnTo>
                    <a:pt x="4913113" y="1143000"/>
                  </a:lnTo>
                  <a:lnTo>
                    <a:pt x="0" y="1143000"/>
                  </a:lnTo>
                  <a:close/>
                </a:path>
              </a:pathLst>
            </a:custGeom>
            <a:solidFill>
              <a:srgbClr val="000000">
                <a:alpha val="0"/>
              </a:srgbClr>
            </a:solidFill>
            <a:ln>
              <a:noFill/>
            </a:ln>
          </p:spPr>
        </p:sp>
        <p:sp>
          <p:nvSpPr>
            <p:cNvPr id="225" name="Google Shape;225;p28"/>
            <p:cNvSpPr txBox="1"/>
            <p:nvPr/>
          </p:nvSpPr>
          <p:spPr>
            <a:xfrm>
              <a:off x="0" y="-28575"/>
              <a:ext cx="4913113" cy="11715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Vector Database (ChromaDB)</a:t>
              </a:r>
              <a:endParaRPr sz="700"/>
            </a:p>
          </p:txBody>
        </p:sp>
      </p:grpSp>
      <p:grpSp>
        <p:nvGrpSpPr>
          <p:cNvPr id="226" name="Google Shape;226;p28"/>
          <p:cNvGrpSpPr/>
          <p:nvPr/>
        </p:nvGrpSpPr>
        <p:grpSpPr>
          <a:xfrm>
            <a:off x="6761560" y="3457054"/>
            <a:ext cx="1842418" cy="780008"/>
            <a:chOff x="0" y="-104775"/>
            <a:chExt cx="4913113" cy="2080022"/>
          </a:xfrm>
        </p:grpSpPr>
        <p:sp>
          <p:nvSpPr>
            <p:cNvPr id="227" name="Google Shape;227;p28"/>
            <p:cNvSpPr/>
            <p:nvPr/>
          </p:nvSpPr>
          <p:spPr>
            <a:xfrm>
              <a:off x="0" y="0"/>
              <a:ext cx="4913113" cy="1975247"/>
            </a:xfrm>
            <a:custGeom>
              <a:rect b="b" l="l" r="r" t="t"/>
              <a:pathLst>
                <a:path extrusionOk="0" h="1975247" w="4913113">
                  <a:moveTo>
                    <a:pt x="0" y="0"/>
                  </a:moveTo>
                  <a:lnTo>
                    <a:pt x="4913113" y="0"/>
                  </a:lnTo>
                  <a:lnTo>
                    <a:pt x="4913113" y="1975247"/>
                  </a:lnTo>
                  <a:lnTo>
                    <a:pt x="0" y="1975247"/>
                  </a:lnTo>
                  <a:close/>
                </a:path>
              </a:pathLst>
            </a:custGeom>
            <a:solidFill>
              <a:srgbClr val="000000">
                <a:alpha val="0"/>
              </a:srgbClr>
            </a:solidFill>
            <a:ln>
              <a:noFill/>
            </a:ln>
          </p:spPr>
        </p:sp>
        <p:sp>
          <p:nvSpPr>
            <p:cNvPr id="228" name="Google Shape;228;p28"/>
            <p:cNvSpPr txBox="1"/>
            <p:nvPr/>
          </p:nvSpPr>
          <p:spPr>
            <a:xfrm>
              <a:off x="0" y="-104775"/>
              <a:ext cx="4913113" cy="2080022"/>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Stores and retrieves past interactions for story coherence.</a:t>
              </a:r>
              <a:endParaRPr sz="700"/>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descr="preencoded.png" id="237" name="Google Shape;237;p29"/>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238" name="Google Shape;238;p29"/>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sp>
        <p:nvSpPr>
          <p:cNvPr descr="preencoded.png" id="239" name="Google Shape;239;p29"/>
          <p:cNvSpPr/>
          <p:nvPr/>
        </p:nvSpPr>
        <p:spPr>
          <a:xfrm>
            <a:off x="5715000" y="0"/>
            <a:ext cx="3429000" cy="5143500"/>
          </a:xfrm>
          <a:custGeom>
            <a:rect b="b" l="l" r="r" t="t"/>
            <a:pathLst>
              <a:path extrusionOk="0" h="10287000" w="6858000">
                <a:moveTo>
                  <a:pt x="0" y="0"/>
                </a:moveTo>
                <a:lnTo>
                  <a:pt x="6858000" y="0"/>
                </a:lnTo>
                <a:lnTo>
                  <a:pt x="6858000" y="10287000"/>
                </a:lnTo>
                <a:lnTo>
                  <a:pt x="0" y="10287000"/>
                </a:lnTo>
                <a:lnTo>
                  <a:pt x="0" y="0"/>
                </a:lnTo>
                <a:close/>
              </a:path>
            </a:pathLst>
          </a:custGeom>
          <a:blipFill rotWithShape="1">
            <a:blip r:embed="rId4">
              <a:alphaModFix/>
            </a:blip>
            <a:stretch>
              <a:fillRect b="0" l="0" r="0" t="0"/>
            </a:stretch>
          </a:blipFill>
          <a:ln>
            <a:noFill/>
          </a:ln>
        </p:spPr>
      </p:sp>
      <p:grpSp>
        <p:nvGrpSpPr>
          <p:cNvPr id="240" name="Google Shape;240;p29"/>
          <p:cNvGrpSpPr/>
          <p:nvPr/>
        </p:nvGrpSpPr>
        <p:grpSpPr>
          <a:xfrm>
            <a:off x="513383" y="500583"/>
            <a:ext cx="2607915" cy="343867"/>
            <a:chOff x="0" y="-47625"/>
            <a:chExt cx="6954440" cy="916980"/>
          </a:xfrm>
        </p:grpSpPr>
        <p:sp>
          <p:nvSpPr>
            <p:cNvPr id="241" name="Google Shape;241;p29"/>
            <p:cNvSpPr/>
            <p:nvPr/>
          </p:nvSpPr>
          <p:spPr>
            <a:xfrm>
              <a:off x="0" y="0"/>
              <a:ext cx="6954440" cy="869355"/>
            </a:xfrm>
            <a:custGeom>
              <a:rect b="b" l="l" r="r" t="t"/>
              <a:pathLst>
                <a:path extrusionOk="0" h="869355" w="6954440">
                  <a:moveTo>
                    <a:pt x="0" y="0"/>
                  </a:moveTo>
                  <a:lnTo>
                    <a:pt x="6954440" y="0"/>
                  </a:lnTo>
                  <a:lnTo>
                    <a:pt x="6954440" y="869355"/>
                  </a:lnTo>
                  <a:lnTo>
                    <a:pt x="0" y="869355"/>
                  </a:lnTo>
                  <a:close/>
                </a:path>
              </a:pathLst>
            </a:custGeom>
            <a:solidFill>
              <a:srgbClr val="000000">
                <a:alpha val="0"/>
              </a:srgbClr>
            </a:solidFill>
            <a:ln>
              <a:noFill/>
            </a:ln>
          </p:spPr>
        </p:sp>
        <p:sp>
          <p:nvSpPr>
            <p:cNvPr id="242" name="Google Shape;242;p29"/>
            <p:cNvSpPr txBox="1"/>
            <p:nvPr/>
          </p:nvSpPr>
          <p:spPr>
            <a:xfrm>
              <a:off x="0" y="-47625"/>
              <a:ext cx="6954440" cy="916980"/>
            </a:xfrm>
            <a:prstGeom prst="rect">
              <a:avLst/>
            </a:prstGeom>
            <a:noFill/>
            <a:ln>
              <a:noFill/>
            </a:ln>
          </p:spPr>
          <p:txBody>
            <a:bodyPr anchorCtr="0" anchor="t" bIns="0" lIns="0" spcFirstLastPara="1" rIns="0" wrap="square" tIns="0">
              <a:noAutofit/>
            </a:bodyPr>
            <a:lstStyle/>
            <a:p>
              <a:pPr indent="0" lvl="0" marL="0" marR="0" rtl="0" algn="l">
                <a:lnSpc>
                  <a:spcPct val="126169"/>
                </a:lnSpc>
                <a:spcBef>
                  <a:spcPts val="0"/>
                </a:spcBef>
                <a:spcAft>
                  <a:spcPts val="0"/>
                </a:spcAft>
                <a:buNone/>
              </a:pPr>
              <a:r>
                <a:rPr b="1" i="0" lang="en" sz="2000" u="none" cap="none" strike="noStrike">
                  <a:solidFill>
                    <a:srgbClr val="F0FCFF"/>
                  </a:solidFill>
                  <a:latin typeface="Merriweather"/>
                  <a:ea typeface="Merriweather"/>
                  <a:cs typeface="Merriweather"/>
                  <a:sym typeface="Merriweather"/>
                </a:rPr>
                <a:t>Frontend - React UI</a:t>
              </a:r>
              <a:endParaRPr sz="700">
                <a:latin typeface="Merriweather"/>
                <a:ea typeface="Merriweather"/>
                <a:cs typeface="Merriweather"/>
                <a:sym typeface="Merriweather"/>
              </a:endParaRPr>
            </a:p>
          </p:txBody>
        </p:sp>
      </p:grpSp>
      <p:grpSp>
        <p:nvGrpSpPr>
          <p:cNvPr id="243" name="Google Shape;243;p29"/>
          <p:cNvGrpSpPr/>
          <p:nvPr/>
        </p:nvGrpSpPr>
        <p:grpSpPr>
          <a:xfrm>
            <a:off x="513383" y="973708"/>
            <a:ext cx="4688235" cy="270346"/>
            <a:chOff x="0" y="-95250"/>
            <a:chExt cx="12501960" cy="720923"/>
          </a:xfrm>
        </p:grpSpPr>
        <p:sp>
          <p:nvSpPr>
            <p:cNvPr id="244" name="Google Shape;244;p29"/>
            <p:cNvSpPr/>
            <p:nvPr/>
          </p:nvSpPr>
          <p:spPr>
            <a:xfrm>
              <a:off x="0" y="0"/>
              <a:ext cx="12501960" cy="625673"/>
            </a:xfrm>
            <a:custGeom>
              <a:rect b="b" l="l" r="r" t="t"/>
              <a:pathLst>
                <a:path extrusionOk="0" h="625673" w="12501960">
                  <a:moveTo>
                    <a:pt x="0" y="0"/>
                  </a:moveTo>
                  <a:lnTo>
                    <a:pt x="12501960" y="0"/>
                  </a:lnTo>
                  <a:lnTo>
                    <a:pt x="12501960" y="625673"/>
                  </a:lnTo>
                  <a:lnTo>
                    <a:pt x="0" y="625673"/>
                  </a:lnTo>
                  <a:close/>
                </a:path>
              </a:pathLst>
            </a:custGeom>
            <a:solidFill>
              <a:srgbClr val="000000">
                <a:alpha val="0"/>
              </a:srgbClr>
            </a:solidFill>
            <a:ln>
              <a:noFill/>
            </a:ln>
          </p:spPr>
        </p:sp>
        <p:sp>
          <p:nvSpPr>
            <p:cNvPr id="245" name="Google Shape;245;p29"/>
            <p:cNvSpPr txBox="1"/>
            <p:nvPr/>
          </p:nvSpPr>
          <p:spPr>
            <a:xfrm>
              <a:off x="0" y="-95250"/>
              <a:ext cx="12501960" cy="720923"/>
            </a:xfrm>
            <a:prstGeom prst="rect">
              <a:avLst/>
            </a:prstGeom>
            <a:noFill/>
            <a:ln>
              <a:noFill/>
            </a:ln>
          </p:spPr>
          <p:txBody>
            <a:bodyPr anchorCtr="0" anchor="t" bIns="0" lIns="0" spcFirstLastPara="1" rIns="0" wrap="square" tIns="0">
              <a:noAutofit/>
            </a:bodyPr>
            <a:lstStyle/>
            <a:p>
              <a:pPr indent="0" lvl="0" marL="0" marR="0" rtl="0" algn="l">
                <a:lnSpc>
                  <a:spcPct val="163939"/>
                </a:lnSpc>
                <a:spcBef>
                  <a:spcPts val="0"/>
                </a:spcBef>
                <a:spcAft>
                  <a:spcPts val="0"/>
                </a:spcAft>
                <a:buNone/>
              </a:pPr>
              <a:r>
                <a:rPr b="1" i="0" lang="en" sz="1100" u="none" cap="none" strike="noStrike">
                  <a:solidFill>
                    <a:srgbClr val="E0E4E6"/>
                  </a:solidFill>
                  <a:latin typeface="Barlow"/>
                  <a:ea typeface="Barlow"/>
                  <a:cs typeface="Barlow"/>
                  <a:sym typeface="Barlow"/>
                </a:rPr>
                <a:t>1. Story Display</a:t>
              </a:r>
              <a:endParaRPr sz="700"/>
            </a:p>
          </p:txBody>
        </p:sp>
      </p:grpSp>
      <p:grpSp>
        <p:nvGrpSpPr>
          <p:cNvPr id="246" name="Google Shape;246;p29"/>
          <p:cNvGrpSpPr/>
          <p:nvPr/>
        </p:nvGrpSpPr>
        <p:grpSpPr>
          <a:xfrm>
            <a:off x="513383" y="1373311"/>
            <a:ext cx="4688235" cy="275109"/>
            <a:chOff x="0" y="-95250"/>
            <a:chExt cx="12501960" cy="733623"/>
          </a:xfrm>
        </p:grpSpPr>
        <p:sp>
          <p:nvSpPr>
            <p:cNvPr id="247" name="Google Shape;247;p29"/>
            <p:cNvSpPr/>
            <p:nvPr/>
          </p:nvSpPr>
          <p:spPr>
            <a:xfrm>
              <a:off x="0" y="0"/>
              <a:ext cx="12501960" cy="638373"/>
            </a:xfrm>
            <a:custGeom>
              <a:rect b="b" l="l" r="r" t="t"/>
              <a:pathLst>
                <a:path extrusionOk="0" h="638373" w="12501960">
                  <a:moveTo>
                    <a:pt x="0" y="0"/>
                  </a:moveTo>
                  <a:lnTo>
                    <a:pt x="12501960" y="0"/>
                  </a:lnTo>
                  <a:lnTo>
                    <a:pt x="12501960" y="638373"/>
                  </a:lnTo>
                  <a:lnTo>
                    <a:pt x="0" y="638373"/>
                  </a:lnTo>
                  <a:close/>
                </a:path>
              </a:pathLst>
            </a:custGeom>
            <a:solidFill>
              <a:srgbClr val="000000">
                <a:alpha val="0"/>
              </a:srgbClr>
            </a:solidFill>
            <a:ln>
              <a:noFill/>
            </a:ln>
          </p:spPr>
        </p:sp>
        <p:sp>
          <p:nvSpPr>
            <p:cNvPr id="248" name="Google Shape;248;p29"/>
            <p:cNvSpPr txBox="1"/>
            <p:nvPr/>
          </p:nvSpPr>
          <p:spPr>
            <a:xfrm>
              <a:off x="0" y="-95250"/>
              <a:ext cx="12501960" cy="733623"/>
            </a:xfrm>
            <a:prstGeom prst="rect">
              <a:avLst/>
            </a:prstGeom>
            <a:noFill/>
            <a:ln>
              <a:noFill/>
            </a:ln>
          </p:spPr>
          <p:txBody>
            <a:bodyPr anchorCtr="0" anchor="t" bIns="0" lIns="0" spcFirstLastPara="1" rIns="0" wrap="square" tIns="0">
              <a:noAutofit/>
            </a:bodyPr>
            <a:lstStyle/>
            <a:p>
              <a:pPr indent="-82550" lvl="1" marL="165100" marR="0" rtl="0" algn="l">
                <a:lnSpc>
                  <a:spcPct val="163939"/>
                </a:lnSpc>
                <a:spcBef>
                  <a:spcPts val="0"/>
                </a:spcBef>
                <a:spcAft>
                  <a:spcPts val="0"/>
                </a:spcAft>
                <a:buClr>
                  <a:srgbClr val="E0E4E6"/>
                </a:buClr>
                <a:buSzPts val="1100"/>
                <a:buFont typeface="Arial"/>
                <a:buChar char="•"/>
              </a:pPr>
              <a:r>
                <a:rPr b="0" i="0" lang="en" sz="1100" u="none" cap="none" strike="noStrike">
                  <a:solidFill>
                    <a:srgbClr val="E0E4E6"/>
                  </a:solidFill>
                  <a:latin typeface="Barlow"/>
                  <a:ea typeface="Barlow"/>
                  <a:cs typeface="Barlow"/>
                  <a:sym typeface="Barlow"/>
                </a:rPr>
                <a:t>Uses useState to manage the displayed story.</a:t>
              </a:r>
              <a:endParaRPr sz="700"/>
            </a:p>
          </p:txBody>
        </p:sp>
      </p:grpSp>
      <p:grpSp>
        <p:nvGrpSpPr>
          <p:cNvPr id="249" name="Google Shape;249;p29"/>
          <p:cNvGrpSpPr/>
          <p:nvPr/>
        </p:nvGrpSpPr>
        <p:grpSpPr>
          <a:xfrm>
            <a:off x="513383" y="1663973"/>
            <a:ext cx="4688235" cy="270346"/>
            <a:chOff x="0" y="-95250"/>
            <a:chExt cx="12501960" cy="720923"/>
          </a:xfrm>
        </p:grpSpPr>
        <p:sp>
          <p:nvSpPr>
            <p:cNvPr id="250" name="Google Shape;250;p29"/>
            <p:cNvSpPr/>
            <p:nvPr/>
          </p:nvSpPr>
          <p:spPr>
            <a:xfrm>
              <a:off x="0" y="0"/>
              <a:ext cx="12501960" cy="625673"/>
            </a:xfrm>
            <a:custGeom>
              <a:rect b="b" l="l" r="r" t="t"/>
              <a:pathLst>
                <a:path extrusionOk="0" h="625673" w="12501960">
                  <a:moveTo>
                    <a:pt x="0" y="0"/>
                  </a:moveTo>
                  <a:lnTo>
                    <a:pt x="12501960" y="0"/>
                  </a:lnTo>
                  <a:lnTo>
                    <a:pt x="12501960" y="625673"/>
                  </a:lnTo>
                  <a:lnTo>
                    <a:pt x="0" y="625673"/>
                  </a:lnTo>
                  <a:close/>
                </a:path>
              </a:pathLst>
            </a:custGeom>
            <a:solidFill>
              <a:srgbClr val="000000">
                <a:alpha val="0"/>
              </a:srgbClr>
            </a:solidFill>
            <a:ln>
              <a:noFill/>
            </a:ln>
          </p:spPr>
        </p:sp>
        <p:sp>
          <p:nvSpPr>
            <p:cNvPr id="251" name="Google Shape;251;p29"/>
            <p:cNvSpPr txBox="1"/>
            <p:nvPr/>
          </p:nvSpPr>
          <p:spPr>
            <a:xfrm>
              <a:off x="0" y="-95250"/>
              <a:ext cx="12501960" cy="720923"/>
            </a:xfrm>
            <a:prstGeom prst="rect">
              <a:avLst/>
            </a:prstGeom>
            <a:noFill/>
            <a:ln>
              <a:noFill/>
            </a:ln>
          </p:spPr>
          <p:txBody>
            <a:bodyPr anchorCtr="0" anchor="t" bIns="0" lIns="0" spcFirstLastPara="1" rIns="0" wrap="square" tIns="0">
              <a:noAutofit/>
            </a:bodyPr>
            <a:lstStyle/>
            <a:p>
              <a:pPr indent="-82550" lvl="1" marL="165100" marR="0" rtl="0" algn="l">
                <a:lnSpc>
                  <a:spcPct val="163939"/>
                </a:lnSpc>
                <a:spcBef>
                  <a:spcPts val="0"/>
                </a:spcBef>
                <a:spcAft>
                  <a:spcPts val="0"/>
                </a:spcAft>
                <a:buClr>
                  <a:srgbClr val="E0E4E6"/>
                </a:buClr>
                <a:buSzPts val="1100"/>
                <a:buFont typeface="Arial"/>
                <a:buChar char="•"/>
              </a:pPr>
              <a:r>
                <a:rPr b="0" i="0" lang="en" sz="1100" u="none" cap="none" strike="noStrike">
                  <a:solidFill>
                    <a:srgbClr val="E0E4E6"/>
                  </a:solidFill>
                  <a:latin typeface="Barlow"/>
                  <a:ea typeface="Barlow"/>
                  <a:cs typeface="Barlow"/>
                  <a:sym typeface="Barlow"/>
                </a:rPr>
                <a:t>Dynamically updates as new story segments are received.</a:t>
              </a:r>
              <a:endParaRPr sz="700"/>
            </a:p>
          </p:txBody>
        </p:sp>
      </p:grpSp>
      <p:grpSp>
        <p:nvGrpSpPr>
          <p:cNvPr id="252" name="Google Shape;252;p29"/>
          <p:cNvGrpSpPr/>
          <p:nvPr/>
        </p:nvGrpSpPr>
        <p:grpSpPr>
          <a:xfrm>
            <a:off x="513383" y="2063576"/>
            <a:ext cx="4688235" cy="270346"/>
            <a:chOff x="0" y="-95250"/>
            <a:chExt cx="12501960" cy="720923"/>
          </a:xfrm>
        </p:grpSpPr>
        <p:sp>
          <p:nvSpPr>
            <p:cNvPr id="253" name="Google Shape;253;p29"/>
            <p:cNvSpPr/>
            <p:nvPr/>
          </p:nvSpPr>
          <p:spPr>
            <a:xfrm>
              <a:off x="0" y="0"/>
              <a:ext cx="12501960" cy="625673"/>
            </a:xfrm>
            <a:custGeom>
              <a:rect b="b" l="l" r="r" t="t"/>
              <a:pathLst>
                <a:path extrusionOk="0" h="625673" w="12501960">
                  <a:moveTo>
                    <a:pt x="0" y="0"/>
                  </a:moveTo>
                  <a:lnTo>
                    <a:pt x="12501960" y="0"/>
                  </a:lnTo>
                  <a:lnTo>
                    <a:pt x="12501960" y="625673"/>
                  </a:lnTo>
                  <a:lnTo>
                    <a:pt x="0" y="625673"/>
                  </a:lnTo>
                  <a:close/>
                </a:path>
              </a:pathLst>
            </a:custGeom>
            <a:solidFill>
              <a:srgbClr val="000000">
                <a:alpha val="0"/>
              </a:srgbClr>
            </a:solidFill>
            <a:ln>
              <a:noFill/>
            </a:ln>
          </p:spPr>
        </p:sp>
        <p:sp>
          <p:nvSpPr>
            <p:cNvPr id="254" name="Google Shape;254;p29"/>
            <p:cNvSpPr txBox="1"/>
            <p:nvPr/>
          </p:nvSpPr>
          <p:spPr>
            <a:xfrm>
              <a:off x="0" y="-95250"/>
              <a:ext cx="12501960" cy="720923"/>
            </a:xfrm>
            <a:prstGeom prst="rect">
              <a:avLst/>
            </a:prstGeom>
            <a:noFill/>
            <a:ln>
              <a:noFill/>
            </a:ln>
          </p:spPr>
          <p:txBody>
            <a:bodyPr anchorCtr="0" anchor="t" bIns="0" lIns="0" spcFirstLastPara="1" rIns="0" wrap="square" tIns="0">
              <a:noAutofit/>
            </a:bodyPr>
            <a:lstStyle/>
            <a:p>
              <a:pPr indent="0" lvl="0" marL="0" marR="0" rtl="0" algn="l">
                <a:lnSpc>
                  <a:spcPct val="163939"/>
                </a:lnSpc>
                <a:spcBef>
                  <a:spcPts val="0"/>
                </a:spcBef>
                <a:spcAft>
                  <a:spcPts val="0"/>
                </a:spcAft>
                <a:buNone/>
              </a:pPr>
              <a:r>
                <a:rPr b="1" i="0" lang="en" sz="1100" u="none" cap="none" strike="noStrike">
                  <a:solidFill>
                    <a:srgbClr val="E0E4E6"/>
                  </a:solidFill>
                  <a:latin typeface="Barlow"/>
                  <a:ea typeface="Barlow"/>
                  <a:cs typeface="Barlow"/>
                  <a:sym typeface="Barlow"/>
                </a:rPr>
                <a:t>2. User Interaction Components</a:t>
              </a:r>
              <a:endParaRPr sz="700"/>
            </a:p>
          </p:txBody>
        </p:sp>
      </p:grpSp>
      <p:grpSp>
        <p:nvGrpSpPr>
          <p:cNvPr id="255" name="Google Shape;255;p29"/>
          <p:cNvGrpSpPr/>
          <p:nvPr/>
        </p:nvGrpSpPr>
        <p:grpSpPr>
          <a:xfrm>
            <a:off x="513383" y="2463180"/>
            <a:ext cx="4688235" cy="504974"/>
            <a:chOff x="0" y="-95250"/>
            <a:chExt cx="12501960" cy="1346597"/>
          </a:xfrm>
        </p:grpSpPr>
        <p:sp>
          <p:nvSpPr>
            <p:cNvPr id="256" name="Google Shape;256;p29"/>
            <p:cNvSpPr/>
            <p:nvPr/>
          </p:nvSpPr>
          <p:spPr>
            <a:xfrm>
              <a:off x="0" y="0"/>
              <a:ext cx="12501960" cy="1251347"/>
            </a:xfrm>
            <a:custGeom>
              <a:rect b="b" l="l" r="r" t="t"/>
              <a:pathLst>
                <a:path extrusionOk="0" h="1251347" w="12501960">
                  <a:moveTo>
                    <a:pt x="0" y="0"/>
                  </a:moveTo>
                  <a:lnTo>
                    <a:pt x="12501960" y="0"/>
                  </a:lnTo>
                  <a:lnTo>
                    <a:pt x="12501960" y="1251347"/>
                  </a:lnTo>
                  <a:lnTo>
                    <a:pt x="0" y="1251347"/>
                  </a:lnTo>
                  <a:close/>
                </a:path>
              </a:pathLst>
            </a:custGeom>
            <a:solidFill>
              <a:srgbClr val="000000">
                <a:alpha val="0"/>
              </a:srgbClr>
            </a:solidFill>
            <a:ln>
              <a:noFill/>
            </a:ln>
          </p:spPr>
        </p:sp>
        <p:sp>
          <p:nvSpPr>
            <p:cNvPr id="257" name="Google Shape;257;p29"/>
            <p:cNvSpPr txBox="1"/>
            <p:nvPr/>
          </p:nvSpPr>
          <p:spPr>
            <a:xfrm>
              <a:off x="0" y="-95250"/>
              <a:ext cx="12501960" cy="1346597"/>
            </a:xfrm>
            <a:prstGeom prst="rect">
              <a:avLst/>
            </a:prstGeom>
            <a:noFill/>
            <a:ln>
              <a:noFill/>
            </a:ln>
          </p:spPr>
          <p:txBody>
            <a:bodyPr anchorCtr="0" anchor="t" bIns="0" lIns="0" spcFirstLastPara="1" rIns="0" wrap="square" tIns="0">
              <a:noAutofit/>
            </a:bodyPr>
            <a:lstStyle/>
            <a:p>
              <a:pPr indent="-82550" lvl="1" marL="165100" marR="0" rtl="0" algn="l">
                <a:lnSpc>
                  <a:spcPct val="163939"/>
                </a:lnSpc>
                <a:spcBef>
                  <a:spcPts val="0"/>
                </a:spcBef>
                <a:spcAft>
                  <a:spcPts val="0"/>
                </a:spcAft>
                <a:buClr>
                  <a:srgbClr val="E0E4E6"/>
                </a:buClr>
                <a:buSzPts val="1100"/>
                <a:buFont typeface="Arial"/>
                <a:buChar char="•"/>
              </a:pPr>
              <a:r>
                <a:rPr b="1" i="0" lang="en" sz="1100" u="none" cap="none" strike="noStrike">
                  <a:solidFill>
                    <a:srgbClr val="E0E4E6"/>
                  </a:solidFill>
                  <a:latin typeface="Barlow"/>
                  <a:ea typeface="Barlow"/>
                  <a:cs typeface="Barlow"/>
                  <a:sym typeface="Barlow"/>
                </a:rPr>
                <a:t>Choices:</a:t>
              </a:r>
              <a:r>
                <a:rPr b="0" i="0" lang="en" sz="1100" u="none" cap="none" strike="noStrike">
                  <a:solidFill>
                    <a:srgbClr val="E0E4E6"/>
                  </a:solidFill>
                  <a:latin typeface="Barlow"/>
                  <a:ea typeface="Barlow"/>
                  <a:cs typeface="Barlow"/>
                  <a:sym typeface="Barlow"/>
                </a:rPr>
                <a:t> Rendered as buttons. Clicking a button updates the selected choice.</a:t>
              </a:r>
              <a:endParaRPr sz="700"/>
            </a:p>
          </p:txBody>
        </p:sp>
      </p:grpSp>
      <p:grpSp>
        <p:nvGrpSpPr>
          <p:cNvPr id="258" name="Google Shape;258;p29"/>
          <p:cNvGrpSpPr/>
          <p:nvPr/>
        </p:nvGrpSpPr>
        <p:grpSpPr>
          <a:xfrm>
            <a:off x="513383" y="2983706"/>
            <a:ext cx="4688235" cy="270346"/>
            <a:chOff x="0" y="-95250"/>
            <a:chExt cx="12501960" cy="720923"/>
          </a:xfrm>
        </p:grpSpPr>
        <p:sp>
          <p:nvSpPr>
            <p:cNvPr id="259" name="Google Shape;259;p29"/>
            <p:cNvSpPr/>
            <p:nvPr/>
          </p:nvSpPr>
          <p:spPr>
            <a:xfrm>
              <a:off x="0" y="0"/>
              <a:ext cx="12501960" cy="625673"/>
            </a:xfrm>
            <a:custGeom>
              <a:rect b="b" l="l" r="r" t="t"/>
              <a:pathLst>
                <a:path extrusionOk="0" h="625673" w="12501960">
                  <a:moveTo>
                    <a:pt x="0" y="0"/>
                  </a:moveTo>
                  <a:lnTo>
                    <a:pt x="12501960" y="0"/>
                  </a:lnTo>
                  <a:lnTo>
                    <a:pt x="12501960" y="625673"/>
                  </a:lnTo>
                  <a:lnTo>
                    <a:pt x="0" y="625673"/>
                  </a:lnTo>
                  <a:close/>
                </a:path>
              </a:pathLst>
            </a:custGeom>
            <a:solidFill>
              <a:srgbClr val="000000">
                <a:alpha val="0"/>
              </a:srgbClr>
            </a:solidFill>
            <a:ln>
              <a:noFill/>
            </a:ln>
          </p:spPr>
        </p:sp>
        <p:sp>
          <p:nvSpPr>
            <p:cNvPr id="260" name="Google Shape;260;p29"/>
            <p:cNvSpPr txBox="1"/>
            <p:nvPr/>
          </p:nvSpPr>
          <p:spPr>
            <a:xfrm>
              <a:off x="0" y="-95250"/>
              <a:ext cx="12501960" cy="720923"/>
            </a:xfrm>
            <a:prstGeom prst="rect">
              <a:avLst/>
            </a:prstGeom>
            <a:noFill/>
            <a:ln>
              <a:noFill/>
            </a:ln>
          </p:spPr>
          <p:txBody>
            <a:bodyPr anchorCtr="0" anchor="t" bIns="0" lIns="0" spcFirstLastPara="1" rIns="0" wrap="square" tIns="0">
              <a:noAutofit/>
            </a:bodyPr>
            <a:lstStyle/>
            <a:p>
              <a:pPr indent="-82550" lvl="1" marL="165100" marR="0" rtl="0" algn="l">
                <a:lnSpc>
                  <a:spcPct val="163939"/>
                </a:lnSpc>
                <a:spcBef>
                  <a:spcPts val="0"/>
                </a:spcBef>
                <a:spcAft>
                  <a:spcPts val="0"/>
                </a:spcAft>
                <a:buClr>
                  <a:srgbClr val="E0E4E6"/>
                </a:buClr>
                <a:buSzPts val="1100"/>
                <a:buFont typeface="Arial"/>
                <a:buChar char="•"/>
              </a:pPr>
              <a:r>
                <a:rPr b="1" i="0" lang="en" sz="1100" u="none" cap="none" strike="noStrike">
                  <a:solidFill>
                    <a:srgbClr val="E0E4E6"/>
                  </a:solidFill>
                  <a:latin typeface="Barlow"/>
                  <a:ea typeface="Barlow"/>
                  <a:cs typeface="Barlow"/>
                  <a:sym typeface="Barlow"/>
                </a:rPr>
                <a:t>Free Input Field:</a:t>
              </a:r>
              <a:r>
                <a:rPr b="0" i="0" lang="en" sz="1100" u="none" cap="none" strike="noStrike">
                  <a:solidFill>
                    <a:srgbClr val="E0E4E6"/>
                  </a:solidFill>
                  <a:latin typeface="Barlow"/>
                  <a:ea typeface="Barlow"/>
                  <a:cs typeface="Barlow"/>
                  <a:sym typeface="Barlow"/>
                </a:rPr>
                <a:t> Users can type custom responses for more flexibility.</a:t>
              </a:r>
              <a:endParaRPr sz="700"/>
            </a:p>
          </p:txBody>
        </p:sp>
      </p:grpSp>
      <p:grpSp>
        <p:nvGrpSpPr>
          <p:cNvPr id="261" name="Google Shape;261;p29"/>
          <p:cNvGrpSpPr/>
          <p:nvPr/>
        </p:nvGrpSpPr>
        <p:grpSpPr>
          <a:xfrm>
            <a:off x="513383" y="3269605"/>
            <a:ext cx="4688235" cy="270346"/>
            <a:chOff x="0" y="-95250"/>
            <a:chExt cx="12501960" cy="720923"/>
          </a:xfrm>
        </p:grpSpPr>
        <p:sp>
          <p:nvSpPr>
            <p:cNvPr id="262" name="Google Shape;262;p29"/>
            <p:cNvSpPr/>
            <p:nvPr/>
          </p:nvSpPr>
          <p:spPr>
            <a:xfrm>
              <a:off x="0" y="0"/>
              <a:ext cx="12501960" cy="625673"/>
            </a:xfrm>
            <a:custGeom>
              <a:rect b="b" l="l" r="r" t="t"/>
              <a:pathLst>
                <a:path extrusionOk="0" h="625673" w="12501960">
                  <a:moveTo>
                    <a:pt x="0" y="0"/>
                  </a:moveTo>
                  <a:lnTo>
                    <a:pt x="12501960" y="0"/>
                  </a:lnTo>
                  <a:lnTo>
                    <a:pt x="12501960" y="625673"/>
                  </a:lnTo>
                  <a:lnTo>
                    <a:pt x="0" y="625673"/>
                  </a:lnTo>
                  <a:close/>
                </a:path>
              </a:pathLst>
            </a:custGeom>
            <a:solidFill>
              <a:srgbClr val="000000">
                <a:alpha val="0"/>
              </a:srgbClr>
            </a:solidFill>
            <a:ln>
              <a:noFill/>
            </a:ln>
          </p:spPr>
        </p:sp>
        <p:sp>
          <p:nvSpPr>
            <p:cNvPr id="263" name="Google Shape;263;p29"/>
            <p:cNvSpPr txBox="1"/>
            <p:nvPr/>
          </p:nvSpPr>
          <p:spPr>
            <a:xfrm>
              <a:off x="0" y="-95250"/>
              <a:ext cx="12501960" cy="720923"/>
            </a:xfrm>
            <a:prstGeom prst="rect">
              <a:avLst/>
            </a:prstGeom>
            <a:noFill/>
            <a:ln>
              <a:noFill/>
            </a:ln>
          </p:spPr>
          <p:txBody>
            <a:bodyPr anchorCtr="0" anchor="t" bIns="0" lIns="0" spcFirstLastPara="1" rIns="0" wrap="square" tIns="0">
              <a:noAutofit/>
            </a:bodyPr>
            <a:lstStyle/>
            <a:p>
              <a:pPr indent="-82550" lvl="1" marL="165100" marR="0" rtl="0" algn="l">
                <a:lnSpc>
                  <a:spcPct val="163939"/>
                </a:lnSpc>
                <a:spcBef>
                  <a:spcPts val="0"/>
                </a:spcBef>
                <a:spcAft>
                  <a:spcPts val="0"/>
                </a:spcAft>
                <a:buClr>
                  <a:srgbClr val="E0E4E6"/>
                </a:buClr>
                <a:buSzPts val="1100"/>
                <a:buFont typeface="Arial"/>
                <a:buChar char="•"/>
              </a:pPr>
              <a:r>
                <a:rPr b="1" i="0" lang="en" sz="1100" u="none" cap="none" strike="noStrike">
                  <a:solidFill>
                    <a:srgbClr val="E0E4E6"/>
                  </a:solidFill>
                  <a:latin typeface="Barlow"/>
                  <a:ea typeface="Barlow"/>
                  <a:cs typeface="Barlow"/>
                  <a:sym typeface="Barlow"/>
                </a:rPr>
                <a:t>Submit Button:</a:t>
              </a:r>
              <a:r>
                <a:rPr b="0" i="0" lang="en" sz="1100" u="none" cap="none" strike="noStrike">
                  <a:solidFill>
                    <a:srgbClr val="E0E4E6"/>
                  </a:solidFill>
                  <a:latin typeface="Barlow"/>
                  <a:ea typeface="Barlow"/>
                  <a:cs typeface="Barlow"/>
                  <a:sym typeface="Barlow"/>
                </a:rPr>
                <a:t> Triggers API call to Flask backend via Axios.</a:t>
              </a:r>
              <a:endParaRPr sz="700"/>
            </a:p>
          </p:txBody>
        </p:sp>
      </p:grpSp>
      <p:grpSp>
        <p:nvGrpSpPr>
          <p:cNvPr id="264" name="Google Shape;264;p29"/>
          <p:cNvGrpSpPr/>
          <p:nvPr/>
        </p:nvGrpSpPr>
        <p:grpSpPr>
          <a:xfrm>
            <a:off x="513383" y="3669209"/>
            <a:ext cx="4688235" cy="270346"/>
            <a:chOff x="0" y="-95250"/>
            <a:chExt cx="12501960" cy="720923"/>
          </a:xfrm>
        </p:grpSpPr>
        <p:sp>
          <p:nvSpPr>
            <p:cNvPr id="265" name="Google Shape;265;p29"/>
            <p:cNvSpPr/>
            <p:nvPr/>
          </p:nvSpPr>
          <p:spPr>
            <a:xfrm>
              <a:off x="0" y="0"/>
              <a:ext cx="12501960" cy="625673"/>
            </a:xfrm>
            <a:custGeom>
              <a:rect b="b" l="l" r="r" t="t"/>
              <a:pathLst>
                <a:path extrusionOk="0" h="625673" w="12501960">
                  <a:moveTo>
                    <a:pt x="0" y="0"/>
                  </a:moveTo>
                  <a:lnTo>
                    <a:pt x="12501960" y="0"/>
                  </a:lnTo>
                  <a:lnTo>
                    <a:pt x="12501960" y="625673"/>
                  </a:lnTo>
                  <a:lnTo>
                    <a:pt x="0" y="625673"/>
                  </a:lnTo>
                  <a:close/>
                </a:path>
              </a:pathLst>
            </a:custGeom>
            <a:solidFill>
              <a:srgbClr val="000000">
                <a:alpha val="0"/>
              </a:srgbClr>
            </a:solidFill>
            <a:ln>
              <a:noFill/>
            </a:ln>
          </p:spPr>
        </p:sp>
        <p:sp>
          <p:nvSpPr>
            <p:cNvPr id="266" name="Google Shape;266;p29"/>
            <p:cNvSpPr txBox="1"/>
            <p:nvPr/>
          </p:nvSpPr>
          <p:spPr>
            <a:xfrm>
              <a:off x="0" y="-95250"/>
              <a:ext cx="12501960" cy="720923"/>
            </a:xfrm>
            <a:prstGeom prst="rect">
              <a:avLst/>
            </a:prstGeom>
            <a:noFill/>
            <a:ln>
              <a:noFill/>
            </a:ln>
          </p:spPr>
          <p:txBody>
            <a:bodyPr anchorCtr="0" anchor="t" bIns="0" lIns="0" spcFirstLastPara="1" rIns="0" wrap="square" tIns="0">
              <a:noAutofit/>
            </a:bodyPr>
            <a:lstStyle/>
            <a:p>
              <a:pPr indent="0" lvl="0" marL="0" marR="0" rtl="0" algn="l">
                <a:lnSpc>
                  <a:spcPct val="163939"/>
                </a:lnSpc>
                <a:spcBef>
                  <a:spcPts val="0"/>
                </a:spcBef>
                <a:spcAft>
                  <a:spcPts val="0"/>
                </a:spcAft>
                <a:buNone/>
              </a:pPr>
              <a:r>
                <a:rPr b="1" i="0" lang="en" sz="1100" u="none" cap="none" strike="noStrike">
                  <a:solidFill>
                    <a:srgbClr val="E0E4E6"/>
                  </a:solidFill>
                  <a:latin typeface="Barlow"/>
                  <a:ea typeface="Barlow"/>
                  <a:cs typeface="Barlow"/>
                  <a:sym typeface="Barlow"/>
                </a:rPr>
                <a:t>3. Visual Styling Enhancements</a:t>
              </a:r>
              <a:endParaRPr sz="700"/>
            </a:p>
          </p:txBody>
        </p:sp>
      </p:grpSp>
      <p:grpSp>
        <p:nvGrpSpPr>
          <p:cNvPr id="267" name="Google Shape;267;p29"/>
          <p:cNvGrpSpPr/>
          <p:nvPr/>
        </p:nvGrpSpPr>
        <p:grpSpPr>
          <a:xfrm>
            <a:off x="513383" y="4068812"/>
            <a:ext cx="4688235" cy="270346"/>
            <a:chOff x="0" y="-95250"/>
            <a:chExt cx="12501960" cy="720923"/>
          </a:xfrm>
        </p:grpSpPr>
        <p:sp>
          <p:nvSpPr>
            <p:cNvPr id="268" name="Google Shape;268;p29"/>
            <p:cNvSpPr/>
            <p:nvPr/>
          </p:nvSpPr>
          <p:spPr>
            <a:xfrm>
              <a:off x="0" y="0"/>
              <a:ext cx="12501960" cy="625673"/>
            </a:xfrm>
            <a:custGeom>
              <a:rect b="b" l="l" r="r" t="t"/>
              <a:pathLst>
                <a:path extrusionOk="0" h="625673" w="12501960">
                  <a:moveTo>
                    <a:pt x="0" y="0"/>
                  </a:moveTo>
                  <a:lnTo>
                    <a:pt x="12501960" y="0"/>
                  </a:lnTo>
                  <a:lnTo>
                    <a:pt x="12501960" y="625673"/>
                  </a:lnTo>
                  <a:lnTo>
                    <a:pt x="0" y="625673"/>
                  </a:lnTo>
                  <a:close/>
                </a:path>
              </a:pathLst>
            </a:custGeom>
            <a:solidFill>
              <a:srgbClr val="000000">
                <a:alpha val="0"/>
              </a:srgbClr>
            </a:solidFill>
            <a:ln>
              <a:noFill/>
            </a:ln>
          </p:spPr>
        </p:sp>
        <p:sp>
          <p:nvSpPr>
            <p:cNvPr id="269" name="Google Shape;269;p29"/>
            <p:cNvSpPr txBox="1"/>
            <p:nvPr/>
          </p:nvSpPr>
          <p:spPr>
            <a:xfrm>
              <a:off x="0" y="-95250"/>
              <a:ext cx="12501960" cy="720923"/>
            </a:xfrm>
            <a:prstGeom prst="rect">
              <a:avLst/>
            </a:prstGeom>
            <a:noFill/>
            <a:ln>
              <a:noFill/>
            </a:ln>
          </p:spPr>
          <p:txBody>
            <a:bodyPr anchorCtr="0" anchor="t" bIns="0" lIns="0" spcFirstLastPara="1" rIns="0" wrap="square" tIns="0">
              <a:noAutofit/>
            </a:bodyPr>
            <a:lstStyle/>
            <a:p>
              <a:pPr indent="-82550" lvl="1" marL="165100" marR="0" rtl="0" algn="l">
                <a:lnSpc>
                  <a:spcPct val="163939"/>
                </a:lnSpc>
                <a:spcBef>
                  <a:spcPts val="0"/>
                </a:spcBef>
                <a:spcAft>
                  <a:spcPts val="0"/>
                </a:spcAft>
                <a:buClr>
                  <a:srgbClr val="E0E4E6"/>
                </a:buClr>
                <a:buSzPts val="1100"/>
                <a:buFont typeface="Arial"/>
                <a:buChar char="•"/>
              </a:pPr>
              <a:r>
                <a:rPr b="0" i="0" lang="en" sz="1100" u="none" cap="none" strike="noStrike">
                  <a:solidFill>
                    <a:srgbClr val="E0E4E6"/>
                  </a:solidFill>
                  <a:latin typeface="Barlow"/>
                  <a:ea typeface="Barlow"/>
                  <a:cs typeface="Barlow"/>
                  <a:sym typeface="Barlow"/>
                </a:rPr>
                <a:t>Story text styled with glowing effects for a fantasy-like feel.</a:t>
              </a:r>
              <a:endParaRPr sz="700"/>
            </a:p>
          </p:txBody>
        </p:sp>
      </p:grpSp>
      <p:grpSp>
        <p:nvGrpSpPr>
          <p:cNvPr id="270" name="Google Shape;270;p29"/>
          <p:cNvGrpSpPr/>
          <p:nvPr/>
        </p:nvGrpSpPr>
        <p:grpSpPr>
          <a:xfrm>
            <a:off x="513383" y="4354711"/>
            <a:ext cx="4688235" cy="270346"/>
            <a:chOff x="0" y="-95250"/>
            <a:chExt cx="12501960" cy="720923"/>
          </a:xfrm>
        </p:grpSpPr>
        <p:sp>
          <p:nvSpPr>
            <p:cNvPr id="271" name="Google Shape;271;p29"/>
            <p:cNvSpPr/>
            <p:nvPr/>
          </p:nvSpPr>
          <p:spPr>
            <a:xfrm>
              <a:off x="0" y="0"/>
              <a:ext cx="12501960" cy="625673"/>
            </a:xfrm>
            <a:custGeom>
              <a:rect b="b" l="l" r="r" t="t"/>
              <a:pathLst>
                <a:path extrusionOk="0" h="625673" w="12501960">
                  <a:moveTo>
                    <a:pt x="0" y="0"/>
                  </a:moveTo>
                  <a:lnTo>
                    <a:pt x="12501960" y="0"/>
                  </a:lnTo>
                  <a:lnTo>
                    <a:pt x="12501960" y="625673"/>
                  </a:lnTo>
                  <a:lnTo>
                    <a:pt x="0" y="625673"/>
                  </a:lnTo>
                  <a:close/>
                </a:path>
              </a:pathLst>
            </a:custGeom>
            <a:solidFill>
              <a:srgbClr val="000000">
                <a:alpha val="0"/>
              </a:srgbClr>
            </a:solidFill>
            <a:ln>
              <a:noFill/>
            </a:ln>
          </p:spPr>
        </p:sp>
        <p:sp>
          <p:nvSpPr>
            <p:cNvPr id="272" name="Google Shape;272;p29"/>
            <p:cNvSpPr txBox="1"/>
            <p:nvPr/>
          </p:nvSpPr>
          <p:spPr>
            <a:xfrm>
              <a:off x="0" y="-95250"/>
              <a:ext cx="12501960" cy="720923"/>
            </a:xfrm>
            <a:prstGeom prst="rect">
              <a:avLst/>
            </a:prstGeom>
            <a:noFill/>
            <a:ln>
              <a:noFill/>
            </a:ln>
          </p:spPr>
          <p:txBody>
            <a:bodyPr anchorCtr="0" anchor="t" bIns="0" lIns="0" spcFirstLastPara="1" rIns="0" wrap="square" tIns="0">
              <a:noAutofit/>
            </a:bodyPr>
            <a:lstStyle/>
            <a:p>
              <a:pPr indent="-82550" lvl="1" marL="165100" marR="0" rtl="0" algn="l">
                <a:lnSpc>
                  <a:spcPct val="163939"/>
                </a:lnSpc>
                <a:spcBef>
                  <a:spcPts val="0"/>
                </a:spcBef>
                <a:spcAft>
                  <a:spcPts val="0"/>
                </a:spcAft>
                <a:buClr>
                  <a:srgbClr val="E0E4E6"/>
                </a:buClr>
                <a:buSzPts val="1100"/>
                <a:buFont typeface="Arial"/>
                <a:buChar char="•"/>
              </a:pPr>
              <a:r>
                <a:rPr b="0" i="0" lang="en" sz="1100" u="none" cap="none" strike="noStrike">
                  <a:solidFill>
                    <a:srgbClr val="E0E4E6"/>
                  </a:solidFill>
                  <a:latin typeface="Barlow"/>
                  <a:ea typeface="Barlow"/>
                  <a:cs typeface="Barlow"/>
                  <a:sym typeface="Barlow"/>
                </a:rPr>
                <a:t>Responsive layout for mobile and desktop users.</a:t>
              </a:r>
              <a:endParaRPr sz="700"/>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descr="preencoded.png" id="281" name="Google Shape;281;p30"/>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282" name="Google Shape;282;p30"/>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grpSp>
        <p:nvGrpSpPr>
          <p:cNvPr id="283" name="Google Shape;283;p30"/>
          <p:cNvGrpSpPr/>
          <p:nvPr/>
        </p:nvGrpSpPr>
        <p:grpSpPr>
          <a:xfrm>
            <a:off x="540023" y="424457"/>
            <a:ext cx="6583906" cy="566069"/>
            <a:chOff x="0" y="-57150"/>
            <a:chExt cx="17557082" cy="1509516"/>
          </a:xfrm>
        </p:grpSpPr>
        <p:sp>
          <p:nvSpPr>
            <p:cNvPr id="284" name="Google Shape;284;p30"/>
            <p:cNvSpPr/>
            <p:nvPr/>
          </p:nvSpPr>
          <p:spPr>
            <a:xfrm>
              <a:off x="0" y="0"/>
              <a:ext cx="17557082" cy="1452366"/>
            </a:xfrm>
            <a:custGeom>
              <a:rect b="b" l="l" r="r" t="t"/>
              <a:pathLst>
                <a:path extrusionOk="0" h="1452366" w="17557082">
                  <a:moveTo>
                    <a:pt x="0" y="0"/>
                  </a:moveTo>
                  <a:lnTo>
                    <a:pt x="17557082" y="0"/>
                  </a:lnTo>
                  <a:lnTo>
                    <a:pt x="17557082" y="1452366"/>
                  </a:lnTo>
                  <a:lnTo>
                    <a:pt x="0" y="1452366"/>
                  </a:lnTo>
                  <a:close/>
                </a:path>
              </a:pathLst>
            </a:custGeom>
            <a:solidFill>
              <a:srgbClr val="000000">
                <a:alpha val="0"/>
              </a:srgbClr>
            </a:solidFill>
            <a:ln>
              <a:noFill/>
            </a:ln>
          </p:spPr>
        </p:sp>
        <p:sp>
          <p:nvSpPr>
            <p:cNvPr id="285" name="Google Shape;285;p30"/>
            <p:cNvSpPr txBox="1"/>
            <p:nvPr/>
          </p:nvSpPr>
          <p:spPr>
            <a:xfrm>
              <a:off x="0" y="-57150"/>
              <a:ext cx="17557081" cy="1509516"/>
            </a:xfrm>
            <a:prstGeom prst="rect">
              <a:avLst/>
            </a:prstGeom>
            <a:noFill/>
            <a:ln>
              <a:noFill/>
            </a:ln>
          </p:spPr>
          <p:txBody>
            <a:bodyPr anchorCtr="0" anchor="t" bIns="0" lIns="0" spcFirstLastPara="1" rIns="0" wrap="square" tIns="0">
              <a:noAutofit/>
            </a:bodyPr>
            <a:lstStyle/>
            <a:p>
              <a:pPr indent="0" lvl="0" marL="0" marR="0" rtl="0" algn="l">
                <a:lnSpc>
                  <a:spcPct val="125586"/>
                </a:lnSpc>
                <a:spcBef>
                  <a:spcPts val="0"/>
                </a:spcBef>
                <a:spcAft>
                  <a:spcPts val="0"/>
                </a:spcAft>
                <a:buNone/>
              </a:pPr>
              <a:r>
                <a:rPr b="1" i="0" lang="en" sz="2700" u="none" cap="none" strike="noStrike">
                  <a:solidFill>
                    <a:srgbClr val="F0FCFF"/>
                  </a:solidFill>
                  <a:latin typeface="Merriweather"/>
                  <a:ea typeface="Merriweather"/>
                  <a:cs typeface="Merriweather"/>
                  <a:sym typeface="Merriweather"/>
                </a:rPr>
                <a:t>Implementation - Backend (Flask API)</a:t>
              </a:r>
              <a:endParaRPr sz="700">
                <a:latin typeface="Merriweather"/>
                <a:ea typeface="Merriweather"/>
                <a:cs typeface="Merriweather"/>
                <a:sym typeface="Merriweather"/>
              </a:endParaRPr>
            </a:p>
          </p:txBody>
        </p:sp>
      </p:grpSp>
      <p:sp>
        <p:nvSpPr>
          <p:cNvPr descr="preencoded.png" id="286" name="Google Shape;286;p30"/>
          <p:cNvSpPr/>
          <p:nvPr/>
        </p:nvSpPr>
        <p:spPr>
          <a:xfrm>
            <a:off x="540023" y="1183110"/>
            <a:ext cx="2533650" cy="1565895"/>
          </a:xfrm>
          <a:custGeom>
            <a:rect b="b" l="l" r="r" t="t"/>
            <a:pathLst>
              <a:path extrusionOk="0" h="3131790" w="5067300">
                <a:moveTo>
                  <a:pt x="0" y="0"/>
                </a:moveTo>
                <a:lnTo>
                  <a:pt x="5067300" y="0"/>
                </a:lnTo>
                <a:lnTo>
                  <a:pt x="5067300" y="3131790"/>
                </a:lnTo>
                <a:lnTo>
                  <a:pt x="0" y="3131790"/>
                </a:lnTo>
                <a:lnTo>
                  <a:pt x="0" y="0"/>
                </a:lnTo>
                <a:close/>
              </a:path>
            </a:pathLst>
          </a:custGeom>
          <a:blipFill rotWithShape="1">
            <a:blip r:embed="rId4">
              <a:alphaModFix/>
            </a:blip>
            <a:stretch>
              <a:fillRect b="-28" l="0" r="0" t="-29"/>
            </a:stretch>
          </a:blipFill>
          <a:ln>
            <a:noFill/>
          </a:ln>
        </p:spPr>
      </p:sp>
      <p:grpSp>
        <p:nvGrpSpPr>
          <p:cNvPr id="287" name="Google Shape;287;p30"/>
          <p:cNvGrpSpPr/>
          <p:nvPr/>
        </p:nvGrpSpPr>
        <p:grpSpPr>
          <a:xfrm>
            <a:off x="540023" y="2931170"/>
            <a:ext cx="2398515" cy="225028"/>
            <a:chOff x="0" y="-28575"/>
            <a:chExt cx="6396038" cy="600075"/>
          </a:xfrm>
        </p:grpSpPr>
        <p:sp>
          <p:nvSpPr>
            <p:cNvPr id="288" name="Google Shape;288;p30"/>
            <p:cNvSpPr/>
            <p:nvPr/>
          </p:nvSpPr>
          <p:spPr>
            <a:xfrm>
              <a:off x="0" y="0"/>
              <a:ext cx="6396038" cy="571500"/>
            </a:xfrm>
            <a:custGeom>
              <a:rect b="b" l="l" r="r" t="t"/>
              <a:pathLst>
                <a:path extrusionOk="0" h="571500" w="6396038">
                  <a:moveTo>
                    <a:pt x="0" y="0"/>
                  </a:moveTo>
                  <a:lnTo>
                    <a:pt x="6396038" y="0"/>
                  </a:lnTo>
                  <a:lnTo>
                    <a:pt x="6396038" y="571500"/>
                  </a:lnTo>
                  <a:lnTo>
                    <a:pt x="0" y="571500"/>
                  </a:lnTo>
                  <a:close/>
                </a:path>
              </a:pathLst>
            </a:custGeom>
            <a:solidFill>
              <a:srgbClr val="000000">
                <a:alpha val="0"/>
              </a:srgbClr>
            </a:solidFill>
            <a:ln>
              <a:noFill/>
            </a:ln>
          </p:spPr>
        </p:sp>
        <p:sp>
          <p:nvSpPr>
            <p:cNvPr id="289" name="Google Shape;289;p30"/>
            <p:cNvSpPr txBox="1"/>
            <p:nvPr/>
          </p:nvSpPr>
          <p:spPr>
            <a:xfrm>
              <a:off x="0" y="-28575"/>
              <a:ext cx="6396038"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Flask App &amp; API Configuration</a:t>
              </a:r>
              <a:endParaRPr sz="700"/>
            </a:p>
          </p:txBody>
        </p:sp>
      </p:grpSp>
      <p:grpSp>
        <p:nvGrpSpPr>
          <p:cNvPr id="290" name="Google Shape;290;p30"/>
          <p:cNvGrpSpPr/>
          <p:nvPr/>
        </p:nvGrpSpPr>
        <p:grpSpPr>
          <a:xfrm>
            <a:off x="540023" y="3248769"/>
            <a:ext cx="2533650" cy="1292409"/>
            <a:chOff x="0" y="0"/>
            <a:chExt cx="6756400" cy="3446425"/>
          </a:xfrm>
        </p:grpSpPr>
        <p:sp>
          <p:nvSpPr>
            <p:cNvPr id="291" name="Google Shape;291;p30"/>
            <p:cNvSpPr/>
            <p:nvPr/>
          </p:nvSpPr>
          <p:spPr>
            <a:xfrm>
              <a:off x="0" y="0"/>
              <a:ext cx="6756400" cy="2633663"/>
            </a:xfrm>
            <a:custGeom>
              <a:rect b="b" l="l" r="r" t="t"/>
              <a:pathLst>
                <a:path extrusionOk="0" h="2633663" w="6756400">
                  <a:moveTo>
                    <a:pt x="0" y="0"/>
                  </a:moveTo>
                  <a:lnTo>
                    <a:pt x="6756400" y="0"/>
                  </a:lnTo>
                  <a:lnTo>
                    <a:pt x="6756400" y="2633663"/>
                  </a:lnTo>
                  <a:lnTo>
                    <a:pt x="0" y="2633663"/>
                  </a:lnTo>
                  <a:close/>
                </a:path>
              </a:pathLst>
            </a:custGeom>
            <a:solidFill>
              <a:srgbClr val="000000">
                <a:alpha val="0"/>
              </a:srgbClr>
            </a:solidFill>
            <a:ln>
              <a:noFill/>
            </a:ln>
          </p:spPr>
        </p:sp>
        <p:sp>
          <p:nvSpPr>
            <p:cNvPr id="292" name="Google Shape;292;p30"/>
            <p:cNvSpPr txBox="1"/>
            <p:nvPr/>
          </p:nvSpPr>
          <p:spPr>
            <a:xfrm>
              <a:off x="0" y="708025"/>
              <a:ext cx="6756300" cy="27384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Utilizing </a:t>
              </a:r>
              <a:r>
                <a:rPr b="1" i="0" lang="en" sz="1200" u="none" cap="none" strike="noStrike">
                  <a:solidFill>
                    <a:srgbClr val="E0E4E6"/>
                  </a:solidFill>
                  <a:latin typeface="Barlow"/>
                  <a:ea typeface="Barlow"/>
                  <a:cs typeface="Barlow"/>
                  <a:sym typeface="Barlow"/>
                </a:rPr>
                <a:t>Flask</a:t>
              </a:r>
              <a:r>
                <a:rPr b="0" i="0" lang="en" sz="1200" u="none" cap="none" strike="noStrike">
                  <a:solidFill>
                    <a:srgbClr val="E0E4E6"/>
                  </a:solidFill>
                  <a:latin typeface="Barlow"/>
                  <a:ea typeface="Barlow"/>
                  <a:cs typeface="Barlow"/>
                  <a:sym typeface="Barlow"/>
                </a:rPr>
                <a:t> with </a:t>
              </a:r>
              <a:r>
                <a:rPr b="1" i="0" lang="en" sz="1200" u="none" cap="none" strike="noStrike">
                  <a:solidFill>
                    <a:srgbClr val="E0E4E6"/>
                  </a:solidFill>
                  <a:latin typeface="Barlow"/>
                  <a:ea typeface="Barlow"/>
                  <a:cs typeface="Barlow"/>
                  <a:sym typeface="Barlow"/>
                </a:rPr>
                <a:t>Flask-CORS</a:t>
              </a:r>
              <a:r>
                <a:rPr b="0" i="0" lang="en" sz="1200" u="none" cap="none" strike="noStrike">
                  <a:solidFill>
                    <a:srgbClr val="E0E4E6"/>
                  </a:solidFill>
                  <a:latin typeface="Barlow"/>
                  <a:ea typeface="Barlow"/>
                  <a:cs typeface="Barlow"/>
                  <a:sym typeface="Barlow"/>
                </a:rPr>
                <a:t> , the API endpoints are initialized, the API key is loaded, and Google’s Gemini AI model is configured.</a:t>
              </a:r>
              <a:endParaRPr sz="700"/>
            </a:p>
          </p:txBody>
        </p:sp>
      </p:grpSp>
      <p:sp>
        <p:nvSpPr>
          <p:cNvPr descr="preencoded.png" id="293" name="Google Shape;293;p30"/>
          <p:cNvSpPr/>
          <p:nvPr/>
        </p:nvSpPr>
        <p:spPr>
          <a:xfrm>
            <a:off x="3305100" y="1183110"/>
            <a:ext cx="2533725" cy="1565895"/>
          </a:xfrm>
          <a:custGeom>
            <a:rect b="b" l="l" r="r" t="t"/>
            <a:pathLst>
              <a:path extrusionOk="0" h="3131790" w="5067449">
                <a:moveTo>
                  <a:pt x="0" y="0"/>
                </a:moveTo>
                <a:lnTo>
                  <a:pt x="5067449" y="0"/>
                </a:lnTo>
                <a:lnTo>
                  <a:pt x="5067449" y="3131790"/>
                </a:lnTo>
                <a:lnTo>
                  <a:pt x="0" y="3131790"/>
                </a:lnTo>
                <a:lnTo>
                  <a:pt x="0" y="0"/>
                </a:lnTo>
                <a:close/>
              </a:path>
            </a:pathLst>
          </a:custGeom>
          <a:blipFill rotWithShape="1">
            <a:blip r:embed="rId5">
              <a:alphaModFix/>
            </a:blip>
            <a:stretch>
              <a:fillRect b="-30" l="0" r="0" t="-31"/>
            </a:stretch>
          </a:blipFill>
          <a:ln>
            <a:noFill/>
          </a:ln>
        </p:spPr>
      </p:sp>
      <p:grpSp>
        <p:nvGrpSpPr>
          <p:cNvPr id="294" name="Google Shape;294;p30"/>
          <p:cNvGrpSpPr/>
          <p:nvPr/>
        </p:nvGrpSpPr>
        <p:grpSpPr>
          <a:xfrm>
            <a:off x="3305100" y="2931170"/>
            <a:ext cx="2533725" cy="439341"/>
            <a:chOff x="0" y="-28575"/>
            <a:chExt cx="6756598" cy="1171575"/>
          </a:xfrm>
        </p:grpSpPr>
        <p:sp>
          <p:nvSpPr>
            <p:cNvPr id="295" name="Google Shape;295;p30"/>
            <p:cNvSpPr/>
            <p:nvPr/>
          </p:nvSpPr>
          <p:spPr>
            <a:xfrm>
              <a:off x="0" y="0"/>
              <a:ext cx="6756598" cy="1143000"/>
            </a:xfrm>
            <a:custGeom>
              <a:rect b="b" l="l" r="r" t="t"/>
              <a:pathLst>
                <a:path extrusionOk="0" h="1143000" w="6756598">
                  <a:moveTo>
                    <a:pt x="0" y="0"/>
                  </a:moveTo>
                  <a:lnTo>
                    <a:pt x="6756598" y="0"/>
                  </a:lnTo>
                  <a:lnTo>
                    <a:pt x="6756598" y="1143000"/>
                  </a:lnTo>
                  <a:lnTo>
                    <a:pt x="0" y="1143000"/>
                  </a:lnTo>
                  <a:close/>
                </a:path>
              </a:pathLst>
            </a:custGeom>
            <a:solidFill>
              <a:srgbClr val="000000">
                <a:alpha val="0"/>
              </a:srgbClr>
            </a:solidFill>
            <a:ln>
              <a:noFill/>
            </a:ln>
          </p:spPr>
        </p:sp>
        <p:sp>
          <p:nvSpPr>
            <p:cNvPr id="296" name="Google Shape;296;p30"/>
            <p:cNvSpPr txBox="1"/>
            <p:nvPr/>
          </p:nvSpPr>
          <p:spPr>
            <a:xfrm>
              <a:off x="0" y="-28575"/>
              <a:ext cx="6756598" cy="11715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Memory Management with ChromaDB</a:t>
              </a:r>
              <a:endParaRPr sz="700"/>
            </a:p>
          </p:txBody>
        </p:sp>
      </p:grpSp>
      <p:grpSp>
        <p:nvGrpSpPr>
          <p:cNvPr id="297" name="Google Shape;297;p30"/>
          <p:cNvGrpSpPr/>
          <p:nvPr/>
        </p:nvGrpSpPr>
        <p:grpSpPr>
          <a:xfrm>
            <a:off x="3305100" y="3423791"/>
            <a:ext cx="2533725" cy="1273821"/>
            <a:chOff x="0" y="-104775"/>
            <a:chExt cx="6756598" cy="3396854"/>
          </a:xfrm>
        </p:grpSpPr>
        <p:sp>
          <p:nvSpPr>
            <p:cNvPr id="298" name="Google Shape;298;p30"/>
            <p:cNvSpPr/>
            <p:nvPr/>
          </p:nvSpPr>
          <p:spPr>
            <a:xfrm>
              <a:off x="0" y="0"/>
              <a:ext cx="6756598" cy="3292079"/>
            </a:xfrm>
            <a:custGeom>
              <a:rect b="b" l="l" r="r" t="t"/>
              <a:pathLst>
                <a:path extrusionOk="0" h="3292079" w="6756598">
                  <a:moveTo>
                    <a:pt x="0" y="0"/>
                  </a:moveTo>
                  <a:lnTo>
                    <a:pt x="6756598" y="0"/>
                  </a:lnTo>
                  <a:lnTo>
                    <a:pt x="6756598" y="3292079"/>
                  </a:lnTo>
                  <a:lnTo>
                    <a:pt x="0" y="3292079"/>
                  </a:lnTo>
                  <a:close/>
                </a:path>
              </a:pathLst>
            </a:custGeom>
            <a:solidFill>
              <a:srgbClr val="000000">
                <a:alpha val="0"/>
              </a:srgbClr>
            </a:solidFill>
            <a:ln>
              <a:noFill/>
            </a:ln>
          </p:spPr>
        </p:sp>
        <p:sp>
          <p:nvSpPr>
            <p:cNvPr id="299" name="Google Shape;299;p30"/>
            <p:cNvSpPr txBox="1"/>
            <p:nvPr/>
          </p:nvSpPr>
          <p:spPr>
            <a:xfrm>
              <a:off x="0" y="-104775"/>
              <a:ext cx="6756598" cy="3396853"/>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ChromaDB stores and retrieves previous story segments using sentence embeddings via </a:t>
              </a:r>
              <a:r>
                <a:rPr b="1" i="0" lang="en" sz="1200" u="none" cap="none" strike="noStrike">
                  <a:solidFill>
                    <a:srgbClr val="E0E4E6"/>
                  </a:solidFill>
                  <a:latin typeface="Barlow"/>
                  <a:ea typeface="Barlow"/>
                  <a:cs typeface="Barlow"/>
                  <a:sym typeface="Barlow"/>
                </a:rPr>
                <a:t>SentenceTransformerEmbeddings</a:t>
              </a:r>
              <a:r>
                <a:rPr b="0" i="0" lang="en" sz="1200" u="none" cap="none" strike="noStrike">
                  <a:solidFill>
                    <a:srgbClr val="E0E4E6"/>
                  </a:solidFill>
                  <a:latin typeface="Barlow"/>
                  <a:ea typeface="Barlow"/>
                  <a:cs typeface="Barlow"/>
                  <a:sym typeface="Barlow"/>
                </a:rPr>
                <a:t> for similarity searches.</a:t>
              </a:r>
              <a:endParaRPr sz="700"/>
            </a:p>
          </p:txBody>
        </p:sp>
      </p:grpSp>
      <p:sp>
        <p:nvSpPr>
          <p:cNvPr descr="preencoded.png" id="300" name="Google Shape;300;p30"/>
          <p:cNvSpPr/>
          <p:nvPr/>
        </p:nvSpPr>
        <p:spPr>
          <a:xfrm>
            <a:off x="6070252" y="1183110"/>
            <a:ext cx="2533650" cy="1565895"/>
          </a:xfrm>
          <a:custGeom>
            <a:rect b="b" l="l" r="r" t="t"/>
            <a:pathLst>
              <a:path extrusionOk="0" h="3131790" w="5067300">
                <a:moveTo>
                  <a:pt x="0" y="0"/>
                </a:moveTo>
                <a:lnTo>
                  <a:pt x="5067300" y="0"/>
                </a:lnTo>
                <a:lnTo>
                  <a:pt x="5067300" y="3131790"/>
                </a:lnTo>
                <a:lnTo>
                  <a:pt x="0" y="3131790"/>
                </a:lnTo>
                <a:lnTo>
                  <a:pt x="0" y="0"/>
                </a:lnTo>
                <a:close/>
              </a:path>
            </a:pathLst>
          </a:custGeom>
          <a:blipFill rotWithShape="1">
            <a:blip r:embed="rId6">
              <a:alphaModFix/>
            </a:blip>
            <a:stretch>
              <a:fillRect b="-28" l="0" r="0" t="-29"/>
            </a:stretch>
          </a:blipFill>
          <a:ln>
            <a:noFill/>
          </a:ln>
        </p:spPr>
      </p:sp>
      <p:grpSp>
        <p:nvGrpSpPr>
          <p:cNvPr id="301" name="Google Shape;301;p30"/>
          <p:cNvGrpSpPr/>
          <p:nvPr/>
        </p:nvGrpSpPr>
        <p:grpSpPr>
          <a:xfrm>
            <a:off x="6070253" y="2931170"/>
            <a:ext cx="1842269" cy="225028"/>
            <a:chOff x="0" y="-28575"/>
            <a:chExt cx="4912717" cy="600075"/>
          </a:xfrm>
        </p:grpSpPr>
        <p:sp>
          <p:nvSpPr>
            <p:cNvPr id="302" name="Google Shape;302;p30"/>
            <p:cNvSpPr/>
            <p:nvPr/>
          </p:nvSpPr>
          <p:spPr>
            <a:xfrm>
              <a:off x="0" y="0"/>
              <a:ext cx="4912717" cy="571500"/>
            </a:xfrm>
            <a:custGeom>
              <a:rect b="b" l="l" r="r" t="t"/>
              <a:pathLst>
                <a:path extrusionOk="0" h="571500" w="4912717">
                  <a:moveTo>
                    <a:pt x="0" y="0"/>
                  </a:moveTo>
                  <a:lnTo>
                    <a:pt x="4912717" y="0"/>
                  </a:lnTo>
                  <a:lnTo>
                    <a:pt x="4912717" y="571500"/>
                  </a:lnTo>
                  <a:lnTo>
                    <a:pt x="0" y="571500"/>
                  </a:lnTo>
                  <a:close/>
                </a:path>
              </a:pathLst>
            </a:custGeom>
            <a:solidFill>
              <a:srgbClr val="000000">
                <a:alpha val="0"/>
              </a:srgbClr>
            </a:solidFill>
            <a:ln>
              <a:noFill/>
            </a:ln>
          </p:spPr>
        </p:sp>
        <p:sp>
          <p:nvSpPr>
            <p:cNvPr id="303" name="Google Shape;303;p30"/>
            <p:cNvSpPr txBox="1"/>
            <p:nvPr/>
          </p:nvSpPr>
          <p:spPr>
            <a:xfrm>
              <a:off x="0" y="-28575"/>
              <a:ext cx="4912717"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Story Generation Logic</a:t>
              </a:r>
              <a:endParaRPr sz="700"/>
            </a:p>
          </p:txBody>
        </p:sp>
      </p:grpSp>
      <p:grpSp>
        <p:nvGrpSpPr>
          <p:cNvPr id="304" name="Google Shape;304;p30"/>
          <p:cNvGrpSpPr/>
          <p:nvPr/>
        </p:nvGrpSpPr>
        <p:grpSpPr>
          <a:xfrm>
            <a:off x="6070252" y="3209479"/>
            <a:ext cx="2533650" cy="1273821"/>
            <a:chOff x="0" y="-104775"/>
            <a:chExt cx="6756400" cy="3396854"/>
          </a:xfrm>
        </p:grpSpPr>
        <p:sp>
          <p:nvSpPr>
            <p:cNvPr id="305" name="Google Shape;305;p30"/>
            <p:cNvSpPr/>
            <p:nvPr/>
          </p:nvSpPr>
          <p:spPr>
            <a:xfrm>
              <a:off x="0" y="0"/>
              <a:ext cx="6756400" cy="3292079"/>
            </a:xfrm>
            <a:custGeom>
              <a:rect b="b" l="l" r="r" t="t"/>
              <a:pathLst>
                <a:path extrusionOk="0" h="3292079" w="6756400">
                  <a:moveTo>
                    <a:pt x="0" y="0"/>
                  </a:moveTo>
                  <a:lnTo>
                    <a:pt x="6756400" y="0"/>
                  </a:lnTo>
                  <a:lnTo>
                    <a:pt x="6756400" y="3292079"/>
                  </a:lnTo>
                  <a:lnTo>
                    <a:pt x="0" y="3292079"/>
                  </a:lnTo>
                  <a:close/>
                </a:path>
              </a:pathLst>
            </a:custGeom>
            <a:solidFill>
              <a:srgbClr val="000000">
                <a:alpha val="0"/>
              </a:srgbClr>
            </a:solidFill>
            <a:ln>
              <a:noFill/>
            </a:ln>
          </p:spPr>
        </p:sp>
        <p:sp>
          <p:nvSpPr>
            <p:cNvPr id="306" name="Google Shape;306;p30"/>
            <p:cNvSpPr txBox="1"/>
            <p:nvPr/>
          </p:nvSpPr>
          <p:spPr>
            <a:xfrm>
              <a:off x="0" y="-104775"/>
              <a:ext cx="6756400" cy="3396853"/>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The logic accepts player choices and input, retrieves context from ChromaDB, constructs a prompt for Gemini API, and parses the AI’s response.</a:t>
              </a:r>
              <a:endParaRPr sz="700"/>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descr="preencoded.png" id="315" name="Google Shape;315;p31"/>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316" name="Google Shape;316;p31"/>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sp>
        <p:nvSpPr>
          <p:cNvPr descr="preencoded.png" id="317" name="Google Shape;317;p31"/>
          <p:cNvSpPr/>
          <p:nvPr/>
        </p:nvSpPr>
        <p:spPr>
          <a:xfrm>
            <a:off x="0" y="0"/>
            <a:ext cx="9144000" cy="1928813"/>
          </a:xfrm>
          <a:custGeom>
            <a:rect b="b" l="l" r="r" t="t"/>
            <a:pathLst>
              <a:path extrusionOk="0" h="3857625" w="18288000">
                <a:moveTo>
                  <a:pt x="0" y="0"/>
                </a:moveTo>
                <a:lnTo>
                  <a:pt x="18288000" y="0"/>
                </a:lnTo>
                <a:lnTo>
                  <a:pt x="18288000" y="3857625"/>
                </a:lnTo>
                <a:lnTo>
                  <a:pt x="0" y="3857625"/>
                </a:lnTo>
                <a:lnTo>
                  <a:pt x="0" y="0"/>
                </a:lnTo>
                <a:close/>
              </a:path>
            </a:pathLst>
          </a:custGeom>
          <a:blipFill rotWithShape="1">
            <a:blip r:embed="rId4">
              <a:alphaModFix/>
            </a:blip>
            <a:stretch>
              <a:fillRect b="0" l="0" r="0" t="0"/>
            </a:stretch>
          </a:blipFill>
          <a:ln>
            <a:noFill/>
          </a:ln>
        </p:spPr>
      </p:sp>
      <p:grpSp>
        <p:nvGrpSpPr>
          <p:cNvPr id="318" name="Google Shape;318;p31"/>
          <p:cNvGrpSpPr/>
          <p:nvPr/>
        </p:nvGrpSpPr>
        <p:grpSpPr>
          <a:xfrm>
            <a:off x="540023" y="2450678"/>
            <a:ext cx="7788568" cy="989931"/>
            <a:chOff x="0" y="-57150"/>
            <a:chExt cx="20769515" cy="2639816"/>
          </a:xfrm>
        </p:grpSpPr>
        <p:sp>
          <p:nvSpPr>
            <p:cNvPr id="319" name="Google Shape;319;p31"/>
            <p:cNvSpPr/>
            <p:nvPr/>
          </p:nvSpPr>
          <p:spPr>
            <a:xfrm>
              <a:off x="0" y="0"/>
              <a:ext cx="20769515" cy="2582666"/>
            </a:xfrm>
            <a:custGeom>
              <a:rect b="b" l="l" r="r" t="t"/>
              <a:pathLst>
                <a:path extrusionOk="0" h="2582666" w="20769515">
                  <a:moveTo>
                    <a:pt x="0" y="0"/>
                  </a:moveTo>
                  <a:lnTo>
                    <a:pt x="20769515" y="0"/>
                  </a:lnTo>
                  <a:lnTo>
                    <a:pt x="20769515" y="2582666"/>
                  </a:lnTo>
                  <a:lnTo>
                    <a:pt x="0" y="2582666"/>
                  </a:lnTo>
                  <a:close/>
                </a:path>
              </a:pathLst>
            </a:custGeom>
            <a:solidFill>
              <a:srgbClr val="000000">
                <a:alpha val="0"/>
              </a:srgbClr>
            </a:solidFill>
            <a:ln>
              <a:noFill/>
            </a:ln>
          </p:spPr>
        </p:sp>
        <p:sp>
          <p:nvSpPr>
            <p:cNvPr id="320" name="Google Shape;320;p31"/>
            <p:cNvSpPr txBox="1"/>
            <p:nvPr/>
          </p:nvSpPr>
          <p:spPr>
            <a:xfrm>
              <a:off x="0" y="-57150"/>
              <a:ext cx="20769515" cy="2639816"/>
            </a:xfrm>
            <a:prstGeom prst="rect">
              <a:avLst/>
            </a:prstGeom>
            <a:noFill/>
            <a:ln>
              <a:noFill/>
            </a:ln>
          </p:spPr>
          <p:txBody>
            <a:bodyPr anchorCtr="0" anchor="t" bIns="0" lIns="0" spcFirstLastPara="1" rIns="0" wrap="square" tIns="0">
              <a:noAutofit/>
            </a:bodyPr>
            <a:lstStyle/>
            <a:p>
              <a:pPr indent="0" lvl="0" marL="0" marR="0" rtl="0" algn="l">
                <a:lnSpc>
                  <a:spcPct val="125586"/>
                </a:lnSpc>
                <a:spcBef>
                  <a:spcPts val="0"/>
                </a:spcBef>
                <a:spcAft>
                  <a:spcPts val="0"/>
                </a:spcAft>
                <a:buNone/>
              </a:pPr>
              <a:r>
                <a:rPr b="1" i="0" lang="en" sz="2700" u="none" cap="none" strike="noStrike">
                  <a:solidFill>
                    <a:srgbClr val="F0FCFF"/>
                  </a:solidFill>
                  <a:latin typeface="Merriweather"/>
                  <a:ea typeface="Merriweather"/>
                  <a:cs typeface="Merriweather"/>
                  <a:sym typeface="Merriweather"/>
                </a:rPr>
                <a:t>The Role of Large Language Models (LLMs)</a:t>
              </a:r>
              <a:endParaRPr sz="700">
                <a:latin typeface="Merriweather"/>
                <a:ea typeface="Merriweather"/>
                <a:cs typeface="Merriweather"/>
                <a:sym typeface="Merriweather"/>
              </a:endParaRPr>
            </a:p>
          </p:txBody>
        </p:sp>
      </p:grpSp>
      <p:grpSp>
        <p:nvGrpSpPr>
          <p:cNvPr id="321" name="Google Shape;321;p31"/>
          <p:cNvGrpSpPr/>
          <p:nvPr/>
        </p:nvGrpSpPr>
        <p:grpSpPr>
          <a:xfrm>
            <a:off x="530498" y="3143771"/>
            <a:ext cx="366189" cy="366236"/>
            <a:chOff x="0" y="0"/>
            <a:chExt cx="976503" cy="976630"/>
          </a:xfrm>
        </p:grpSpPr>
        <p:sp>
          <p:nvSpPr>
            <p:cNvPr id="322" name="Google Shape;322;p31"/>
            <p:cNvSpPr/>
            <p:nvPr/>
          </p:nvSpPr>
          <p:spPr>
            <a:xfrm>
              <a:off x="25400" y="25400"/>
              <a:ext cx="925703" cy="925703"/>
            </a:xfrm>
            <a:custGeom>
              <a:rect b="b" l="l" r="r" t="t"/>
              <a:pathLst>
                <a:path extrusionOk="0" h="925703" w="925703">
                  <a:moveTo>
                    <a:pt x="0" y="462915"/>
                  </a:moveTo>
                  <a:cubicBezTo>
                    <a:pt x="0" y="207264"/>
                    <a:pt x="207264" y="0"/>
                    <a:pt x="462915" y="0"/>
                  </a:cubicBezTo>
                  <a:cubicBezTo>
                    <a:pt x="718566" y="0"/>
                    <a:pt x="925703" y="207264"/>
                    <a:pt x="925703" y="462915"/>
                  </a:cubicBezTo>
                  <a:cubicBezTo>
                    <a:pt x="925703" y="718566"/>
                    <a:pt x="718439" y="925703"/>
                    <a:pt x="462915" y="925703"/>
                  </a:cubicBezTo>
                  <a:cubicBezTo>
                    <a:pt x="207391" y="925703"/>
                    <a:pt x="0" y="718439"/>
                    <a:pt x="0" y="462915"/>
                  </a:cubicBezTo>
                  <a:close/>
                </a:path>
              </a:pathLst>
            </a:custGeom>
            <a:solidFill>
              <a:srgbClr val="0A081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23" name="Google Shape;323;p31"/>
            <p:cNvSpPr/>
            <p:nvPr/>
          </p:nvSpPr>
          <p:spPr>
            <a:xfrm>
              <a:off x="0" y="0"/>
              <a:ext cx="976503" cy="976630"/>
            </a:xfrm>
            <a:custGeom>
              <a:rect b="b" l="l" r="r" t="t"/>
              <a:pathLst>
                <a:path extrusionOk="0" h="976630" w="976503">
                  <a:moveTo>
                    <a:pt x="0" y="488315"/>
                  </a:moveTo>
                  <a:cubicBezTo>
                    <a:pt x="0" y="218567"/>
                    <a:pt x="218567" y="0"/>
                    <a:pt x="488315" y="0"/>
                  </a:cubicBezTo>
                  <a:cubicBezTo>
                    <a:pt x="493014" y="0"/>
                    <a:pt x="497713" y="1397"/>
                    <a:pt x="501777" y="3810"/>
                  </a:cubicBezTo>
                  <a:lnTo>
                    <a:pt x="488315" y="25400"/>
                  </a:lnTo>
                  <a:lnTo>
                    <a:pt x="488315" y="0"/>
                  </a:lnTo>
                  <a:lnTo>
                    <a:pt x="488315" y="25400"/>
                  </a:lnTo>
                  <a:lnTo>
                    <a:pt x="488315" y="0"/>
                  </a:lnTo>
                  <a:cubicBezTo>
                    <a:pt x="757936" y="0"/>
                    <a:pt x="976503" y="218567"/>
                    <a:pt x="976503" y="488315"/>
                  </a:cubicBezTo>
                  <a:cubicBezTo>
                    <a:pt x="976503" y="499999"/>
                    <a:pt x="968629" y="510159"/>
                    <a:pt x="957326" y="512953"/>
                  </a:cubicBezTo>
                  <a:lnTo>
                    <a:pt x="951103" y="488315"/>
                  </a:lnTo>
                  <a:lnTo>
                    <a:pt x="976503" y="488315"/>
                  </a:lnTo>
                  <a:cubicBezTo>
                    <a:pt x="976503" y="757936"/>
                    <a:pt x="757936" y="976630"/>
                    <a:pt x="488188" y="976630"/>
                  </a:cubicBezTo>
                  <a:lnTo>
                    <a:pt x="488188" y="951230"/>
                  </a:lnTo>
                  <a:lnTo>
                    <a:pt x="488188" y="976630"/>
                  </a:lnTo>
                  <a:lnTo>
                    <a:pt x="488188" y="951230"/>
                  </a:lnTo>
                  <a:lnTo>
                    <a:pt x="488188" y="976630"/>
                  </a:lnTo>
                  <a:cubicBezTo>
                    <a:pt x="218567" y="976503"/>
                    <a:pt x="0" y="757936"/>
                    <a:pt x="0" y="488315"/>
                  </a:cubicBezTo>
                  <a:cubicBezTo>
                    <a:pt x="0" y="483616"/>
                    <a:pt x="1397" y="478917"/>
                    <a:pt x="3810" y="474853"/>
                  </a:cubicBezTo>
                  <a:lnTo>
                    <a:pt x="25400" y="488315"/>
                  </a:lnTo>
                  <a:lnTo>
                    <a:pt x="0" y="488315"/>
                  </a:lnTo>
                  <a:moveTo>
                    <a:pt x="50800" y="488315"/>
                  </a:moveTo>
                  <a:cubicBezTo>
                    <a:pt x="50800" y="493014"/>
                    <a:pt x="49403" y="497713"/>
                    <a:pt x="46990" y="501777"/>
                  </a:cubicBezTo>
                  <a:lnTo>
                    <a:pt x="25400" y="488315"/>
                  </a:lnTo>
                  <a:lnTo>
                    <a:pt x="50800" y="488315"/>
                  </a:lnTo>
                  <a:cubicBezTo>
                    <a:pt x="50800" y="729869"/>
                    <a:pt x="246634" y="925703"/>
                    <a:pt x="488315" y="925703"/>
                  </a:cubicBezTo>
                  <a:cubicBezTo>
                    <a:pt x="729996" y="925703"/>
                    <a:pt x="925703" y="729869"/>
                    <a:pt x="925703" y="488315"/>
                  </a:cubicBezTo>
                  <a:cubicBezTo>
                    <a:pt x="925703" y="476631"/>
                    <a:pt x="933577" y="466471"/>
                    <a:pt x="944880" y="463677"/>
                  </a:cubicBezTo>
                  <a:lnTo>
                    <a:pt x="951103" y="488315"/>
                  </a:lnTo>
                  <a:lnTo>
                    <a:pt x="925703" y="488315"/>
                  </a:lnTo>
                  <a:cubicBezTo>
                    <a:pt x="925703" y="246634"/>
                    <a:pt x="729869" y="50800"/>
                    <a:pt x="488315" y="50800"/>
                  </a:cubicBezTo>
                  <a:cubicBezTo>
                    <a:pt x="483616" y="50800"/>
                    <a:pt x="478917" y="49403"/>
                    <a:pt x="474853" y="46990"/>
                  </a:cubicBezTo>
                  <a:lnTo>
                    <a:pt x="488315" y="25400"/>
                  </a:lnTo>
                  <a:lnTo>
                    <a:pt x="488315" y="50800"/>
                  </a:lnTo>
                  <a:cubicBezTo>
                    <a:pt x="246634" y="50800"/>
                    <a:pt x="50800" y="246634"/>
                    <a:pt x="50800" y="488315"/>
                  </a:cubicBezTo>
                  <a:close/>
                </a:path>
              </a:pathLst>
            </a:custGeom>
            <a:solidFill>
              <a:srgbClr val="16FFB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grpSp>
        <p:nvGrpSpPr>
          <p:cNvPr id="324" name="Google Shape;324;p31"/>
          <p:cNvGrpSpPr/>
          <p:nvPr/>
        </p:nvGrpSpPr>
        <p:grpSpPr>
          <a:xfrm>
            <a:off x="610716" y="3174430"/>
            <a:ext cx="205681" cy="257175"/>
            <a:chOff x="0" y="0"/>
            <a:chExt cx="548482" cy="685800"/>
          </a:xfrm>
        </p:grpSpPr>
        <p:sp>
          <p:nvSpPr>
            <p:cNvPr id="325" name="Google Shape;325;p31"/>
            <p:cNvSpPr/>
            <p:nvPr/>
          </p:nvSpPr>
          <p:spPr>
            <a:xfrm>
              <a:off x="0" y="0"/>
              <a:ext cx="548482" cy="685800"/>
            </a:xfrm>
            <a:custGeom>
              <a:rect b="b" l="l" r="r" t="t"/>
              <a:pathLst>
                <a:path extrusionOk="0" h="685800" w="548482">
                  <a:moveTo>
                    <a:pt x="0" y="0"/>
                  </a:moveTo>
                  <a:lnTo>
                    <a:pt x="548482" y="0"/>
                  </a:lnTo>
                  <a:lnTo>
                    <a:pt x="548482" y="685800"/>
                  </a:lnTo>
                  <a:lnTo>
                    <a:pt x="0" y="685800"/>
                  </a:lnTo>
                  <a:close/>
                </a:path>
              </a:pathLst>
            </a:custGeom>
            <a:solidFill>
              <a:srgbClr val="000000">
                <a:alpha val="0"/>
              </a:srgbClr>
            </a:solidFill>
            <a:ln>
              <a:noFill/>
            </a:ln>
          </p:spPr>
        </p:sp>
        <p:sp>
          <p:nvSpPr>
            <p:cNvPr id="326" name="Google Shape;326;p31"/>
            <p:cNvSpPr txBox="1"/>
            <p:nvPr/>
          </p:nvSpPr>
          <p:spPr>
            <a:xfrm>
              <a:off x="0" y="38100"/>
              <a:ext cx="548482" cy="647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b="1" i="0" lang="en" sz="1600" u="none" cap="none" strike="noStrike">
                  <a:solidFill>
                    <a:srgbClr val="E0E4E6"/>
                  </a:solidFill>
                  <a:latin typeface="Arimo"/>
                  <a:ea typeface="Arimo"/>
                  <a:cs typeface="Arimo"/>
                  <a:sym typeface="Arimo"/>
                </a:rPr>
                <a:t>1</a:t>
              </a:r>
              <a:endParaRPr sz="700"/>
            </a:p>
          </p:txBody>
        </p:sp>
      </p:grpSp>
      <p:grpSp>
        <p:nvGrpSpPr>
          <p:cNvPr id="327" name="Google Shape;327;p31"/>
          <p:cNvGrpSpPr/>
          <p:nvPr/>
        </p:nvGrpSpPr>
        <p:grpSpPr>
          <a:xfrm>
            <a:off x="1041425" y="3142580"/>
            <a:ext cx="2445841" cy="225028"/>
            <a:chOff x="0" y="-28575"/>
            <a:chExt cx="6522243" cy="600075"/>
          </a:xfrm>
        </p:grpSpPr>
        <p:sp>
          <p:nvSpPr>
            <p:cNvPr id="328" name="Google Shape;328;p31"/>
            <p:cNvSpPr/>
            <p:nvPr/>
          </p:nvSpPr>
          <p:spPr>
            <a:xfrm>
              <a:off x="0" y="0"/>
              <a:ext cx="6522243" cy="571500"/>
            </a:xfrm>
            <a:custGeom>
              <a:rect b="b" l="l" r="r" t="t"/>
              <a:pathLst>
                <a:path extrusionOk="0" h="571500" w="6522243">
                  <a:moveTo>
                    <a:pt x="0" y="0"/>
                  </a:moveTo>
                  <a:lnTo>
                    <a:pt x="6522243" y="0"/>
                  </a:lnTo>
                  <a:lnTo>
                    <a:pt x="6522243" y="571500"/>
                  </a:lnTo>
                  <a:lnTo>
                    <a:pt x="0" y="571500"/>
                  </a:lnTo>
                  <a:close/>
                </a:path>
              </a:pathLst>
            </a:custGeom>
            <a:solidFill>
              <a:srgbClr val="000000">
                <a:alpha val="0"/>
              </a:srgbClr>
            </a:solidFill>
            <a:ln>
              <a:noFill/>
            </a:ln>
          </p:spPr>
        </p:sp>
        <p:sp>
          <p:nvSpPr>
            <p:cNvPr id="329" name="Google Shape;329;p31"/>
            <p:cNvSpPr txBox="1"/>
            <p:nvPr/>
          </p:nvSpPr>
          <p:spPr>
            <a:xfrm>
              <a:off x="0" y="-28575"/>
              <a:ext cx="6522243"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Gemini AI for Story Generation</a:t>
              </a:r>
              <a:endParaRPr sz="700"/>
            </a:p>
          </p:txBody>
        </p:sp>
      </p:grpSp>
      <p:grpSp>
        <p:nvGrpSpPr>
          <p:cNvPr id="330" name="Google Shape;330;p31"/>
          <p:cNvGrpSpPr/>
          <p:nvPr/>
        </p:nvGrpSpPr>
        <p:grpSpPr>
          <a:xfrm>
            <a:off x="1041425" y="3420889"/>
            <a:ext cx="3453483" cy="1026914"/>
            <a:chOff x="0" y="-104775"/>
            <a:chExt cx="9209287" cy="2738438"/>
          </a:xfrm>
        </p:grpSpPr>
        <p:sp>
          <p:nvSpPr>
            <p:cNvPr id="331" name="Google Shape;331;p31"/>
            <p:cNvSpPr/>
            <p:nvPr/>
          </p:nvSpPr>
          <p:spPr>
            <a:xfrm>
              <a:off x="0" y="0"/>
              <a:ext cx="9209287" cy="2633663"/>
            </a:xfrm>
            <a:custGeom>
              <a:rect b="b" l="l" r="r" t="t"/>
              <a:pathLst>
                <a:path extrusionOk="0" h="2633663" w="9209287">
                  <a:moveTo>
                    <a:pt x="0" y="0"/>
                  </a:moveTo>
                  <a:lnTo>
                    <a:pt x="9209287" y="0"/>
                  </a:lnTo>
                  <a:lnTo>
                    <a:pt x="9209287" y="2633663"/>
                  </a:lnTo>
                  <a:lnTo>
                    <a:pt x="0" y="2633663"/>
                  </a:lnTo>
                  <a:close/>
                </a:path>
              </a:pathLst>
            </a:custGeom>
            <a:solidFill>
              <a:srgbClr val="000000">
                <a:alpha val="0"/>
              </a:srgbClr>
            </a:solidFill>
            <a:ln>
              <a:noFill/>
            </a:ln>
          </p:spPr>
        </p:sp>
        <p:sp>
          <p:nvSpPr>
            <p:cNvPr id="332" name="Google Shape;332;p31"/>
            <p:cNvSpPr txBox="1"/>
            <p:nvPr/>
          </p:nvSpPr>
          <p:spPr>
            <a:xfrm>
              <a:off x="0" y="-104775"/>
              <a:ext cx="9209287" cy="2738438"/>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Gemini AI processes text and generates dynamic responses, integrated with other LLM providers. It excels in character development, plot twists, and world-building.</a:t>
              </a:r>
              <a:endParaRPr sz="700"/>
            </a:p>
          </p:txBody>
        </p:sp>
      </p:grpSp>
      <p:grpSp>
        <p:nvGrpSpPr>
          <p:cNvPr id="333" name="Google Shape;333;p31"/>
          <p:cNvGrpSpPr/>
          <p:nvPr/>
        </p:nvGrpSpPr>
        <p:grpSpPr>
          <a:xfrm>
            <a:off x="4639643" y="3143771"/>
            <a:ext cx="366189" cy="366236"/>
            <a:chOff x="0" y="0"/>
            <a:chExt cx="976503" cy="976630"/>
          </a:xfrm>
        </p:grpSpPr>
        <p:sp>
          <p:nvSpPr>
            <p:cNvPr id="334" name="Google Shape;334;p31"/>
            <p:cNvSpPr/>
            <p:nvPr/>
          </p:nvSpPr>
          <p:spPr>
            <a:xfrm>
              <a:off x="25400" y="25400"/>
              <a:ext cx="925703" cy="925703"/>
            </a:xfrm>
            <a:custGeom>
              <a:rect b="b" l="l" r="r" t="t"/>
              <a:pathLst>
                <a:path extrusionOk="0" h="925703" w="925703">
                  <a:moveTo>
                    <a:pt x="0" y="462915"/>
                  </a:moveTo>
                  <a:cubicBezTo>
                    <a:pt x="0" y="207264"/>
                    <a:pt x="207264" y="0"/>
                    <a:pt x="462915" y="0"/>
                  </a:cubicBezTo>
                  <a:cubicBezTo>
                    <a:pt x="718566" y="0"/>
                    <a:pt x="925703" y="207264"/>
                    <a:pt x="925703" y="462915"/>
                  </a:cubicBezTo>
                  <a:cubicBezTo>
                    <a:pt x="925703" y="718566"/>
                    <a:pt x="718439" y="925703"/>
                    <a:pt x="462915" y="925703"/>
                  </a:cubicBezTo>
                  <a:cubicBezTo>
                    <a:pt x="207391" y="925703"/>
                    <a:pt x="0" y="718439"/>
                    <a:pt x="0" y="462915"/>
                  </a:cubicBezTo>
                  <a:close/>
                </a:path>
              </a:pathLst>
            </a:custGeom>
            <a:solidFill>
              <a:srgbClr val="0A081B"/>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35" name="Google Shape;335;p31"/>
            <p:cNvSpPr/>
            <p:nvPr/>
          </p:nvSpPr>
          <p:spPr>
            <a:xfrm>
              <a:off x="0" y="0"/>
              <a:ext cx="976503" cy="976630"/>
            </a:xfrm>
            <a:custGeom>
              <a:rect b="b" l="l" r="r" t="t"/>
              <a:pathLst>
                <a:path extrusionOk="0" h="976630" w="976503">
                  <a:moveTo>
                    <a:pt x="0" y="488315"/>
                  </a:moveTo>
                  <a:cubicBezTo>
                    <a:pt x="0" y="218567"/>
                    <a:pt x="218567" y="0"/>
                    <a:pt x="488315" y="0"/>
                  </a:cubicBezTo>
                  <a:cubicBezTo>
                    <a:pt x="493014" y="0"/>
                    <a:pt x="497713" y="1397"/>
                    <a:pt x="501777" y="3810"/>
                  </a:cubicBezTo>
                  <a:lnTo>
                    <a:pt x="488315" y="25400"/>
                  </a:lnTo>
                  <a:lnTo>
                    <a:pt x="488315" y="0"/>
                  </a:lnTo>
                  <a:lnTo>
                    <a:pt x="488315" y="25400"/>
                  </a:lnTo>
                  <a:lnTo>
                    <a:pt x="488315" y="0"/>
                  </a:lnTo>
                  <a:cubicBezTo>
                    <a:pt x="757936" y="0"/>
                    <a:pt x="976503" y="218567"/>
                    <a:pt x="976503" y="488315"/>
                  </a:cubicBezTo>
                  <a:cubicBezTo>
                    <a:pt x="976503" y="499999"/>
                    <a:pt x="968629" y="510159"/>
                    <a:pt x="957326" y="512953"/>
                  </a:cubicBezTo>
                  <a:lnTo>
                    <a:pt x="951103" y="488315"/>
                  </a:lnTo>
                  <a:lnTo>
                    <a:pt x="976503" y="488315"/>
                  </a:lnTo>
                  <a:cubicBezTo>
                    <a:pt x="976503" y="757936"/>
                    <a:pt x="757936" y="976630"/>
                    <a:pt x="488188" y="976630"/>
                  </a:cubicBezTo>
                  <a:lnTo>
                    <a:pt x="488188" y="951230"/>
                  </a:lnTo>
                  <a:lnTo>
                    <a:pt x="488188" y="976630"/>
                  </a:lnTo>
                  <a:lnTo>
                    <a:pt x="488188" y="951230"/>
                  </a:lnTo>
                  <a:lnTo>
                    <a:pt x="488188" y="976630"/>
                  </a:lnTo>
                  <a:cubicBezTo>
                    <a:pt x="218567" y="976503"/>
                    <a:pt x="0" y="757936"/>
                    <a:pt x="0" y="488315"/>
                  </a:cubicBezTo>
                  <a:cubicBezTo>
                    <a:pt x="0" y="483616"/>
                    <a:pt x="1397" y="478917"/>
                    <a:pt x="3810" y="474853"/>
                  </a:cubicBezTo>
                  <a:lnTo>
                    <a:pt x="25400" y="488315"/>
                  </a:lnTo>
                  <a:lnTo>
                    <a:pt x="0" y="488315"/>
                  </a:lnTo>
                  <a:moveTo>
                    <a:pt x="50800" y="488315"/>
                  </a:moveTo>
                  <a:cubicBezTo>
                    <a:pt x="50800" y="493014"/>
                    <a:pt x="49403" y="497713"/>
                    <a:pt x="46990" y="501777"/>
                  </a:cubicBezTo>
                  <a:lnTo>
                    <a:pt x="25400" y="488315"/>
                  </a:lnTo>
                  <a:lnTo>
                    <a:pt x="50800" y="488315"/>
                  </a:lnTo>
                  <a:cubicBezTo>
                    <a:pt x="50800" y="729869"/>
                    <a:pt x="246634" y="925703"/>
                    <a:pt x="488315" y="925703"/>
                  </a:cubicBezTo>
                  <a:cubicBezTo>
                    <a:pt x="729996" y="925703"/>
                    <a:pt x="925703" y="729869"/>
                    <a:pt x="925703" y="488315"/>
                  </a:cubicBezTo>
                  <a:cubicBezTo>
                    <a:pt x="925703" y="476631"/>
                    <a:pt x="933577" y="466471"/>
                    <a:pt x="944880" y="463677"/>
                  </a:cubicBezTo>
                  <a:lnTo>
                    <a:pt x="951103" y="488315"/>
                  </a:lnTo>
                  <a:lnTo>
                    <a:pt x="925703" y="488315"/>
                  </a:lnTo>
                  <a:cubicBezTo>
                    <a:pt x="925703" y="246634"/>
                    <a:pt x="729869" y="50800"/>
                    <a:pt x="488315" y="50800"/>
                  </a:cubicBezTo>
                  <a:cubicBezTo>
                    <a:pt x="483616" y="50800"/>
                    <a:pt x="478917" y="49403"/>
                    <a:pt x="474853" y="46990"/>
                  </a:cubicBezTo>
                  <a:lnTo>
                    <a:pt x="488315" y="25400"/>
                  </a:lnTo>
                  <a:lnTo>
                    <a:pt x="488315" y="50800"/>
                  </a:lnTo>
                  <a:cubicBezTo>
                    <a:pt x="246634" y="50800"/>
                    <a:pt x="50800" y="246634"/>
                    <a:pt x="50800" y="488315"/>
                  </a:cubicBezTo>
                  <a:close/>
                </a:path>
              </a:pathLst>
            </a:custGeom>
            <a:solidFill>
              <a:srgbClr val="29DDD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grpSp>
        <p:nvGrpSpPr>
          <p:cNvPr id="336" name="Google Shape;336;p31"/>
          <p:cNvGrpSpPr/>
          <p:nvPr/>
        </p:nvGrpSpPr>
        <p:grpSpPr>
          <a:xfrm>
            <a:off x="4719861" y="3169667"/>
            <a:ext cx="205681" cy="257175"/>
            <a:chOff x="0" y="0"/>
            <a:chExt cx="548482" cy="685800"/>
          </a:xfrm>
        </p:grpSpPr>
        <p:sp>
          <p:nvSpPr>
            <p:cNvPr id="337" name="Google Shape;337;p31"/>
            <p:cNvSpPr/>
            <p:nvPr/>
          </p:nvSpPr>
          <p:spPr>
            <a:xfrm>
              <a:off x="0" y="0"/>
              <a:ext cx="548482" cy="685800"/>
            </a:xfrm>
            <a:custGeom>
              <a:rect b="b" l="l" r="r" t="t"/>
              <a:pathLst>
                <a:path extrusionOk="0" h="685800" w="548482">
                  <a:moveTo>
                    <a:pt x="0" y="0"/>
                  </a:moveTo>
                  <a:lnTo>
                    <a:pt x="548482" y="0"/>
                  </a:lnTo>
                  <a:lnTo>
                    <a:pt x="548482" y="685800"/>
                  </a:lnTo>
                  <a:lnTo>
                    <a:pt x="0" y="685800"/>
                  </a:lnTo>
                  <a:close/>
                </a:path>
              </a:pathLst>
            </a:custGeom>
            <a:solidFill>
              <a:srgbClr val="000000">
                <a:alpha val="0"/>
              </a:srgbClr>
            </a:solidFill>
            <a:ln>
              <a:noFill/>
            </a:ln>
          </p:spPr>
        </p:sp>
        <p:sp>
          <p:nvSpPr>
            <p:cNvPr id="338" name="Google Shape;338;p31"/>
            <p:cNvSpPr txBox="1"/>
            <p:nvPr/>
          </p:nvSpPr>
          <p:spPr>
            <a:xfrm>
              <a:off x="0" y="38100"/>
              <a:ext cx="548482" cy="647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b="1" i="0" lang="en" sz="1600" u="none" cap="none" strike="noStrike">
                  <a:solidFill>
                    <a:srgbClr val="E0E4E6"/>
                  </a:solidFill>
                  <a:latin typeface="Arimo"/>
                  <a:ea typeface="Arimo"/>
                  <a:cs typeface="Arimo"/>
                  <a:sym typeface="Arimo"/>
                </a:rPr>
                <a:t>2</a:t>
              </a:r>
              <a:endParaRPr sz="700"/>
            </a:p>
          </p:txBody>
        </p:sp>
      </p:grpSp>
      <p:grpSp>
        <p:nvGrpSpPr>
          <p:cNvPr id="339" name="Google Shape;339;p31"/>
          <p:cNvGrpSpPr/>
          <p:nvPr/>
        </p:nvGrpSpPr>
        <p:grpSpPr>
          <a:xfrm>
            <a:off x="5150570" y="3142580"/>
            <a:ext cx="2105620" cy="225028"/>
            <a:chOff x="0" y="-28575"/>
            <a:chExt cx="5614988" cy="600075"/>
          </a:xfrm>
        </p:grpSpPr>
        <p:sp>
          <p:nvSpPr>
            <p:cNvPr id="340" name="Google Shape;340;p31"/>
            <p:cNvSpPr/>
            <p:nvPr/>
          </p:nvSpPr>
          <p:spPr>
            <a:xfrm>
              <a:off x="0" y="0"/>
              <a:ext cx="5614988" cy="571500"/>
            </a:xfrm>
            <a:custGeom>
              <a:rect b="b" l="l" r="r" t="t"/>
              <a:pathLst>
                <a:path extrusionOk="0" h="571500" w="5614988">
                  <a:moveTo>
                    <a:pt x="0" y="0"/>
                  </a:moveTo>
                  <a:lnTo>
                    <a:pt x="5614988" y="0"/>
                  </a:lnTo>
                  <a:lnTo>
                    <a:pt x="5614988" y="571500"/>
                  </a:lnTo>
                  <a:lnTo>
                    <a:pt x="0" y="571500"/>
                  </a:lnTo>
                  <a:close/>
                </a:path>
              </a:pathLst>
            </a:custGeom>
            <a:solidFill>
              <a:srgbClr val="000000">
                <a:alpha val="0"/>
              </a:srgbClr>
            </a:solidFill>
            <a:ln>
              <a:noFill/>
            </a:ln>
          </p:spPr>
        </p:sp>
        <p:sp>
          <p:nvSpPr>
            <p:cNvPr id="341" name="Google Shape;341;p31"/>
            <p:cNvSpPr txBox="1"/>
            <p:nvPr/>
          </p:nvSpPr>
          <p:spPr>
            <a:xfrm>
              <a:off x="0" y="-28575"/>
              <a:ext cx="5614988" cy="600075"/>
            </a:xfrm>
            <a:prstGeom prst="rect">
              <a:avLst/>
            </a:prstGeom>
            <a:noFill/>
            <a:ln>
              <a:noFill/>
            </a:ln>
          </p:spPr>
          <p:txBody>
            <a:bodyPr anchorCtr="0" anchor="t" bIns="0" lIns="0" spcFirstLastPara="1" rIns="0" wrap="square" tIns="0">
              <a:noAutofit/>
            </a:bodyPr>
            <a:lstStyle/>
            <a:p>
              <a:pPr indent="0" lvl="0" marL="0" marR="0" rtl="0" algn="l">
                <a:lnSpc>
                  <a:spcPct val="125567"/>
                </a:lnSpc>
                <a:spcBef>
                  <a:spcPts val="0"/>
                </a:spcBef>
                <a:spcAft>
                  <a:spcPts val="0"/>
                </a:spcAft>
                <a:buNone/>
              </a:pPr>
              <a:r>
                <a:rPr b="1" i="0" lang="en" sz="1300" u="none" cap="none" strike="noStrike">
                  <a:solidFill>
                    <a:srgbClr val="E0E4E6"/>
                  </a:solidFill>
                  <a:latin typeface="Arimo"/>
                  <a:ea typeface="Arimo"/>
                  <a:cs typeface="Arimo"/>
                  <a:sym typeface="Arimo"/>
                </a:rPr>
                <a:t>Performance Benchmarks</a:t>
              </a:r>
              <a:endParaRPr sz="700"/>
            </a:p>
          </p:txBody>
        </p:sp>
      </p:grpSp>
      <p:grpSp>
        <p:nvGrpSpPr>
          <p:cNvPr id="342" name="Google Shape;342;p31"/>
          <p:cNvGrpSpPr/>
          <p:nvPr/>
        </p:nvGrpSpPr>
        <p:grpSpPr>
          <a:xfrm>
            <a:off x="5150570" y="3420889"/>
            <a:ext cx="3453483" cy="780008"/>
            <a:chOff x="0" y="-104775"/>
            <a:chExt cx="9209287" cy="2080022"/>
          </a:xfrm>
        </p:grpSpPr>
        <p:sp>
          <p:nvSpPr>
            <p:cNvPr id="343" name="Google Shape;343;p31"/>
            <p:cNvSpPr/>
            <p:nvPr/>
          </p:nvSpPr>
          <p:spPr>
            <a:xfrm>
              <a:off x="0" y="0"/>
              <a:ext cx="9209287" cy="1975247"/>
            </a:xfrm>
            <a:custGeom>
              <a:rect b="b" l="l" r="r" t="t"/>
              <a:pathLst>
                <a:path extrusionOk="0" h="1975247" w="9209287">
                  <a:moveTo>
                    <a:pt x="0" y="0"/>
                  </a:moveTo>
                  <a:lnTo>
                    <a:pt x="9209287" y="0"/>
                  </a:lnTo>
                  <a:lnTo>
                    <a:pt x="9209287" y="1975247"/>
                  </a:lnTo>
                  <a:lnTo>
                    <a:pt x="0" y="1975247"/>
                  </a:lnTo>
                  <a:close/>
                </a:path>
              </a:pathLst>
            </a:custGeom>
            <a:solidFill>
              <a:srgbClr val="000000">
                <a:alpha val="0"/>
              </a:srgbClr>
            </a:solidFill>
            <a:ln>
              <a:noFill/>
            </a:ln>
          </p:spPr>
        </p:sp>
        <p:sp>
          <p:nvSpPr>
            <p:cNvPr id="344" name="Google Shape;344;p31"/>
            <p:cNvSpPr txBox="1"/>
            <p:nvPr/>
          </p:nvSpPr>
          <p:spPr>
            <a:xfrm>
              <a:off x="0" y="-104775"/>
              <a:ext cx="9209287" cy="2080022"/>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Achieving 1500 tokens/second processing speed and 99.99% uptime, ensuring real-time interactive experiences.</a:t>
              </a:r>
              <a:endParaRPr sz="700"/>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descr="preencoded.png" id="353" name="Google Shape;353;p32"/>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354" name="Google Shape;354;p32"/>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sp>
        <p:nvSpPr>
          <p:cNvPr descr="preencoded.png" id="355" name="Google Shape;355;p32"/>
          <p:cNvSpPr/>
          <p:nvPr/>
        </p:nvSpPr>
        <p:spPr>
          <a:xfrm>
            <a:off x="0" y="0"/>
            <a:ext cx="9144000" cy="1928813"/>
          </a:xfrm>
          <a:custGeom>
            <a:rect b="b" l="l" r="r" t="t"/>
            <a:pathLst>
              <a:path extrusionOk="0" h="3857625" w="18288000">
                <a:moveTo>
                  <a:pt x="0" y="0"/>
                </a:moveTo>
                <a:lnTo>
                  <a:pt x="18288000" y="0"/>
                </a:lnTo>
                <a:lnTo>
                  <a:pt x="18288000" y="3857625"/>
                </a:lnTo>
                <a:lnTo>
                  <a:pt x="0" y="3857625"/>
                </a:lnTo>
                <a:lnTo>
                  <a:pt x="0" y="0"/>
                </a:lnTo>
                <a:close/>
              </a:path>
            </a:pathLst>
          </a:custGeom>
          <a:blipFill rotWithShape="1">
            <a:blip r:embed="rId4">
              <a:alphaModFix/>
            </a:blip>
            <a:stretch>
              <a:fillRect b="0" l="0" r="0" t="0"/>
            </a:stretch>
          </a:blipFill>
          <a:ln>
            <a:noFill/>
          </a:ln>
        </p:spPr>
      </p:sp>
      <p:grpSp>
        <p:nvGrpSpPr>
          <p:cNvPr id="356" name="Google Shape;356;p32"/>
          <p:cNvGrpSpPr/>
          <p:nvPr/>
        </p:nvGrpSpPr>
        <p:grpSpPr>
          <a:xfrm>
            <a:off x="544774" y="2315700"/>
            <a:ext cx="6597112" cy="642260"/>
            <a:chOff x="-31" y="-260327"/>
            <a:chExt cx="17592300" cy="1712693"/>
          </a:xfrm>
        </p:grpSpPr>
        <p:sp>
          <p:nvSpPr>
            <p:cNvPr id="357" name="Google Shape;357;p32"/>
            <p:cNvSpPr/>
            <p:nvPr/>
          </p:nvSpPr>
          <p:spPr>
            <a:xfrm>
              <a:off x="0" y="0"/>
              <a:ext cx="15877570" cy="1452366"/>
            </a:xfrm>
            <a:custGeom>
              <a:rect b="b" l="l" r="r" t="t"/>
              <a:pathLst>
                <a:path extrusionOk="0" h="1452366" w="15877570">
                  <a:moveTo>
                    <a:pt x="0" y="0"/>
                  </a:moveTo>
                  <a:lnTo>
                    <a:pt x="15877570" y="0"/>
                  </a:lnTo>
                  <a:lnTo>
                    <a:pt x="15877570" y="1452366"/>
                  </a:lnTo>
                  <a:lnTo>
                    <a:pt x="0" y="1452366"/>
                  </a:lnTo>
                  <a:close/>
                </a:path>
              </a:pathLst>
            </a:custGeom>
            <a:solidFill>
              <a:srgbClr val="000000">
                <a:alpha val="0"/>
              </a:srgbClr>
            </a:solidFill>
            <a:ln>
              <a:noFill/>
            </a:ln>
          </p:spPr>
        </p:sp>
        <p:sp>
          <p:nvSpPr>
            <p:cNvPr id="358" name="Google Shape;358;p32"/>
            <p:cNvSpPr txBox="1"/>
            <p:nvPr/>
          </p:nvSpPr>
          <p:spPr>
            <a:xfrm>
              <a:off x="-31" y="-260327"/>
              <a:ext cx="17592300" cy="1509600"/>
            </a:xfrm>
            <a:prstGeom prst="rect">
              <a:avLst/>
            </a:prstGeom>
            <a:noFill/>
            <a:ln>
              <a:noFill/>
            </a:ln>
          </p:spPr>
          <p:txBody>
            <a:bodyPr anchorCtr="0" anchor="t" bIns="0" lIns="0" spcFirstLastPara="1" rIns="0" wrap="square" tIns="0">
              <a:noAutofit/>
            </a:bodyPr>
            <a:lstStyle/>
            <a:p>
              <a:pPr indent="0" lvl="0" marL="0" marR="0" rtl="0" algn="l">
                <a:lnSpc>
                  <a:spcPct val="125586"/>
                </a:lnSpc>
                <a:spcBef>
                  <a:spcPts val="0"/>
                </a:spcBef>
                <a:spcAft>
                  <a:spcPts val="0"/>
                </a:spcAft>
                <a:buNone/>
              </a:pPr>
              <a:r>
                <a:rPr b="1" i="0" lang="en" sz="2700" u="none" cap="none" strike="noStrike">
                  <a:solidFill>
                    <a:srgbClr val="F0FCFF"/>
                  </a:solidFill>
                  <a:latin typeface="Merriweather"/>
                  <a:ea typeface="Merriweather"/>
                  <a:cs typeface="Merriweather"/>
                  <a:sym typeface="Merriweather"/>
                </a:rPr>
                <a:t>Memory Retention with ChromaDB</a:t>
              </a:r>
              <a:endParaRPr b="1" sz="700">
                <a:latin typeface="Merriweather"/>
                <a:ea typeface="Merriweather"/>
                <a:cs typeface="Merriweather"/>
                <a:sym typeface="Merriweather"/>
              </a:endParaRPr>
            </a:p>
          </p:txBody>
        </p:sp>
      </p:grpSp>
      <p:sp>
        <p:nvSpPr>
          <p:cNvPr descr="preencoded.png" id="359" name="Google Shape;359;p32"/>
          <p:cNvSpPr/>
          <p:nvPr/>
        </p:nvSpPr>
        <p:spPr>
          <a:xfrm>
            <a:off x="540023" y="3073375"/>
            <a:ext cx="385763" cy="385763"/>
          </a:xfrm>
          <a:custGeom>
            <a:rect b="b" l="l" r="r" t="t"/>
            <a:pathLst>
              <a:path extrusionOk="0" h="771525" w="771525">
                <a:moveTo>
                  <a:pt x="0" y="0"/>
                </a:moveTo>
                <a:lnTo>
                  <a:pt x="771525" y="0"/>
                </a:lnTo>
                <a:lnTo>
                  <a:pt x="771525" y="771525"/>
                </a:lnTo>
                <a:lnTo>
                  <a:pt x="0" y="771525"/>
                </a:lnTo>
                <a:lnTo>
                  <a:pt x="0" y="0"/>
                </a:lnTo>
                <a:close/>
              </a:path>
            </a:pathLst>
          </a:custGeom>
          <a:blipFill rotWithShape="1">
            <a:blip r:embed="rId5">
              <a:alphaModFix/>
            </a:blip>
            <a:stretch>
              <a:fillRect b="0" l="0" r="0" t="0"/>
            </a:stretch>
          </a:blipFill>
          <a:ln>
            <a:noFill/>
          </a:ln>
        </p:spPr>
      </p:sp>
      <p:grpSp>
        <p:nvGrpSpPr>
          <p:cNvPr id="360" name="Google Shape;360;p32"/>
          <p:cNvGrpSpPr/>
          <p:nvPr/>
        </p:nvGrpSpPr>
        <p:grpSpPr>
          <a:xfrm>
            <a:off x="540023" y="3574107"/>
            <a:ext cx="3916263" cy="780008"/>
            <a:chOff x="0" y="-104775"/>
            <a:chExt cx="10443368" cy="2080022"/>
          </a:xfrm>
        </p:grpSpPr>
        <p:sp>
          <p:nvSpPr>
            <p:cNvPr id="361" name="Google Shape;361;p32"/>
            <p:cNvSpPr/>
            <p:nvPr/>
          </p:nvSpPr>
          <p:spPr>
            <a:xfrm>
              <a:off x="0" y="0"/>
              <a:ext cx="10443368" cy="1975247"/>
            </a:xfrm>
            <a:custGeom>
              <a:rect b="b" l="l" r="r" t="t"/>
              <a:pathLst>
                <a:path extrusionOk="0" h="1975247" w="10443368">
                  <a:moveTo>
                    <a:pt x="0" y="0"/>
                  </a:moveTo>
                  <a:lnTo>
                    <a:pt x="10443368" y="0"/>
                  </a:lnTo>
                  <a:lnTo>
                    <a:pt x="10443368" y="1975247"/>
                  </a:lnTo>
                  <a:lnTo>
                    <a:pt x="0" y="1975247"/>
                  </a:lnTo>
                  <a:close/>
                </a:path>
              </a:pathLst>
            </a:custGeom>
            <a:solidFill>
              <a:srgbClr val="000000">
                <a:alpha val="0"/>
              </a:srgbClr>
            </a:solidFill>
            <a:ln>
              <a:noFill/>
            </a:ln>
          </p:spPr>
        </p:sp>
        <p:sp>
          <p:nvSpPr>
            <p:cNvPr id="362" name="Google Shape;362;p32"/>
            <p:cNvSpPr txBox="1"/>
            <p:nvPr/>
          </p:nvSpPr>
          <p:spPr>
            <a:xfrm>
              <a:off x="0" y="-104775"/>
              <a:ext cx="10443368" cy="2080022"/>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ChromaDB is a vector database storing story context and user actions. Semantic search retrieves relevant story elements.</a:t>
              </a:r>
              <a:endParaRPr sz="700"/>
            </a:p>
          </p:txBody>
        </p:sp>
      </p:grpSp>
      <p:sp>
        <p:nvSpPr>
          <p:cNvPr descr="preencoded.png" id="363" name="Google Shape;363;p32"/>
          <p:cNvSpPr/>
          <p:nvPr/>
        </p:nvSpPr>
        <p:spPr>
          <a:xfrm>
            <a:off x="4687714" y="3073375"/>
            <a:ext cx="385763" cy="385763"/>
          </a:xfrm>
          <a:custGeom>
            <a:rect b="b" l="l" r="r" t="t"/>
            <a:pathLst>
              <a:path extrusionOk="0" h="771525" w="771525">
                <a:moveTo>
                  <a:pt x="0" y="0"/>
                </a:moveTo>
                <a:lnTo>
                  <a:pt x="771524" y="0"/>
                </a:lnTo>
                <a:lnTo>
                  <a:pt x="771524" y="771525"/>
                </a:lnTo>
                <a:lnTo>
                  <a:pt x="0" y="771525"/>
                </a:lnTo>
                <a:lnTo>
                  <a:pt x="0" y="0"/>
                </a:lnTo>
                <a:close/>
              </a:path>
            </a:pathLst>
          </a:custGeom>
          <a:blipFill rotWithShape="1">
            <a:blip r:embed="rId6">
              <a:alphaModFix/>
            </a:blip>
            <a:stretch>
              <a:fillRect b="0" l="0" r="0" t="0"/>
            </a:stretch>
          </a:blipFill>
          <a:ln>
            <a:noFill/>
          </a:ln>
        </p:spPr>
      </p:sp>
      <p:grpSp>
        <p:nvGrpSpPr>
          <p:cNvPr id="364" name="Google Shape;364;p32"/>
          <p:cNvGrpSpPr/>
          <p:nvPr/>
        </p:nvGrpSpPr>
        <p:grpSpPr>
          <a:xfrm>
            <a:off x="4687714" y="3574107"/>
            <a:ext cx="3916263" cy="780008"/>
            <a:chOff x="0" y="-104775"/>
            <a:chExt cx="10443368" cy="2080022"/>
          </a:xfrm>
        </p:grpSpPr>
        <p:sp>
          <p:nvSpPr>
            <p:cNvPr id="365" name="Google Shape;365;p32"/>
            <p:cNvSpPr/>
            <p:nvPr/>
          </p:nvSpPr>
          <p:spPr>
            <a:xfrm>
              <a:off x="0" y="0"/>
              <a:ext cx="10443368" cy="1975247"/>
            </a:xfrm>
            <a:custGeom>
              <a:rect b="b" l="l" r="r" t="t"/>
              <a:pathLst>
                <a:path extrusionOk="0" h="1975247" w="10443368">
                  <a:moveTo>
                    <a:pt x="0" y="0"/>
                  </a:moveTo>
                  <a:lnTo>
                    <a:pt x="10443368" y="0"/>
                  </a:lnTo>
                  <a:lnTo>
                    <a:pt x="10443368" y="1975247"/>
                  </a:lnTo>
                  <a:lnTo>
                    <a:pt x="0" y="1975247"/>
                  </a:lnTo>
                  <a:close/>
                </a:path>
              </a:pathLst>
            </a:custGeom>
            <a:solidFill>
              <a:srgbClr val="000000">
                <a:alpha val="0"/>
              </a:srgbClr>
            </a:solidFill>
            <a:ln>
              <a:noFill/>
            </a:ln>
          </p:spPr>
        </p:sp>
        <p:sp>
          <p:nvSpPr>
            <p:cNvPr id="366" name="Google Shape;366;p32"/>
            <p:cNvSpPr txBox="1"/>
            <p:nvPr/>
          </p:nvSpPr>
          <p:spPr>
            <a:xfrm>
              <a:off x="0" y="-104775"/>
              <a:ext cx="10443368" cy="2080022"/>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None/>
              </a:pPr>
              <a:r>
                <a:rPr b="0" i="0" lang="en" sz="1200" u="none" cap="none" strike="noStrike">
                  <a:solidFill>
                    <a:srgbClr val="E0E4E6"/>
                  </a:solidFill>
                  <a:latin typeface="Barlow"/>
                  <a:ea typeface="Barlow"/>
                  <a:cs typeface="Barlow"/>
                  <a:sym typeface="Barlow"/>
                </a:rPr>
                <a:t>It enables long-term memory storage of key events and character relationships. ChromaDB recall accuracy is at 95%.</a:t>
              </a:r>
              <a:endParaRPr sz="700"/>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descr="preencoded.png" id="375" name="Google Shape;375;p33"/>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376" name="Google Shape;376;p33"/>
          <p:cNvSpPr/>
          <p:nvPr/>
        </p:nvSpPr>
        <p:spPr>
          <a:xfrm>
            <a:off x="0" y="0"/>
            <a:ext cx="9144000" cy="5143500"/>
          </a:xfrm>
          <a:custGeom>
            <a:rect b="b" l="l" r="r" t="t"/>
            <a:pathLst>
              <a:path extrusionOk="0" h="13716000" w="24384000">
                <a:moveTo>
                  <a:pt x="0" y="0"/>
                </a:moveTo>
                <a:lnTo>
                  <a:pt x="24384000" y="0"/>
                </a:lnTo>
                <a:lnTo>
                  <a:pt x="24384000" y="13716000"/>
                </a:lnTo>
                <a:lnTo>
                  <a:pt x="0" y="13716000"/>
                </a:lnTo>
                <a:close/>
              </a:path>
            </a:pathLst>
          </a:custGeom>
          <a:solidFill>
            <a:srgbClr val="0A081B">
              <a:alpha val="55686"/>
            </a:srgbClr>
          </a:solidFill>
          <a:ln>
            <a:noFill/>
          </a:ln>
        </p:spPr>
      </p:sp>
      <p:sp>
        <p:nvSpPr>
          <p:cNvPr descr="preencoded.png" id="377" name="Google Shape;377;p33"/>
          <p:cNvSpPr/>
          <p:nvPr/>
        </p:nvSpPr>
        <p:spPr>
          <a:xfrm>
            <a:off x="5715000" y="0"/>
            <a:ext cx="3429000" cy="5143500"/>
          </a:xfrm>
          <a:custGeom>
            <a:rect b="b" l="l" r="r" t="t"/>
            <a:pathLst>
              <a:path extrusionOk="0" h="10287000" w="6858000">
                <a:moveTo>
                  <a:pt x="0" y="0"/>
                </a:moveTo>
                <a:lnTo>
                  <a:pt x="6858000" y="0"/>
                </a:lnTo>
                <a:lnTo>
                  <a:pt x="6858000" y="10287000"/>
                </a:lnTo>
                <a:lnTo>
                  <a:pt x="0" y="10287000"/>
                </a:lnTo>
                <a:lnTo>
                  <a:pt x="0" y="0"/>
                </a:lnTo>
                <a:close/>
              </a:path>
            </a:pathLst>
          </a:custGeom>
          <a:blipFill rotWithShape="1">
            <a:blip r:embed="rId4">
              <a:alphaModFix/>
            </a:blip>
            <a:stretch>
              <a:fillRect b="0" l="0" r="0" t="0"/>
            </a:stretch>
          </a:blipFill>
          <a:ln>
            <a:noFill/>
          </a:ln>
        </p:spPr>
      </p:sp>
      <p:grpSp>
        <p:nvGrpSpPr>
          <p:cNvPr id="378" name="Google Shape;378;p33"/>
          <p:cNvGrpSpPr/>
          <p:nvPr/>
        </p:nvGrpSpPr>
        <p:grpSpPr>
          <a:xfrm>
            <a:off x="498053" y="487636"/>
            <a:ext cx="4487274" cy="520159"/>
            <a:chOff x="0" y="-47625"/>
            <a:chExt cx="11966063" cy="1387092"/>
          </a:xfrm>
        </p:grpSpPr>
        <p:sp>
          <p:nvSpPr>
            <p:cNvPr id="379" name="Google Shape;379;p33"/>
            <p:cNvSpPr/>
            <p:nvPr/>
          </p:nvSpPr>
          <p:spPr>
            <a:xfrm>
              <a:off x="0" y="0"/>
              <a:ext cx="11966063" cy="1339467"/>
            </a:xfrm>
            <a:custGeom>
              <a:rect b="b" l="l" r="r" t="t"/>
              <a:pathLst>
                <a:path extrusionOk="0" h="1339467" w="11966063">
                  <a:moveTo>
                    <a:pt x="0" y="0"/>
                  </a:moveTo>
                  <a:lnTo>
                    <a:pt x="11966063" y="0"/>
                  </a:lnTo>
                  <a:lnTo>
                    <a:pt x="11966063" y="1339467"/>
                  </a:lnTo>
                  <a:lnTo>
                    <a:pt x="0" y="1339467"/>
                  </a:lnTo>
                  <a:close/>
                </a:path>
              </a:pathLst>
            </a:custGeom>
            <a:solidFill>
              <a:srgbClr val="000000">
                <a:alpha val="0"/>
              </a:srgbClr>
            </a:solidFill>
            <a:ln>
              <a:noFill/>
            </a:ln>
          </p:spPr>
        </p:sp>
        <p:sp>
          <p:nvSpPr>
            <p:cNvPr id="380" name="Google Shape;380;p33"/>
            <p:cNvSpPr txBox="1"/>
            <p:nvPr/>
          </p:nvSpPr>
          <p:spPr>
            <a:xfrm>
              <a:off x="0" y="-47625"/>
              <a:ext cx="11966062" cy="1387092"/>
            </a:xfrm>
            <a:prstGeom prst="rect">
              <a:avLst/>
            </a:prstGeom>
            <a:noFill/>
            <a:ln>
              <a:noFill/>
            </a:ln>
          </p:spPr>
          <p:txBody>
            <a:bodyPr anchorCtr="0" anchor="t" bIns="0" lIns="0" spcFirstLastPara="1" rIns="0" wrap="square" tIns="0">
              <a:noAutofit/>
            </a:bodyPr>
            <a:lstStyle/>
            <a:p>
              <a:pPr indent="0" lvl="0" marL="0" marR="0" rtl="0" algn="l">
                <a:lnSpc>
                  <a:spcPct val="125319"/>
                </a:lnSpc>
                <a:spcBef>
                  <a:spcPts val="0"/>
                </a:spcBef>
                <a:spcAft>
                  <a:spcPts val="0"/>
                </a:spcAft>
                <a:buNone/>
              </a:pPr>
              <a:r>
                <a:rPr b="1" i="0" lang="en" sz="2500" u="none" cap="none" strike="noStrike">
                  <a:solidFill>
                    <a:srgbClr val="F0FCFF"/>
                  </a:solidFill>
                  <a:latin typeface="Merriweather"/>
                  <a:ea typeface="Merriweather"/>
                  <a:cs typeface="Merriweather"/>
                  <a:sym typeface="Merriweather"/>
                </a:rPr>
                <a:t>Story Generation Process</a:t>
              </a:r>
              <a:endParaRPr sz="700">
                <a:latin typeface="Merriweather"/>
                <a:ea typeface="Merriweather"/>
                <a:cs typeface="Merriweather"/>
                <a:sym typeface="Merriweather"/>
              </a:endParaRPr>
            </a:p>
          </p:txBody>
        </p:sp>
      </p:grpSp>
      <p:sp>
        <p:nvSpPr>
          <p:cNvPr descr="preencoded.png" id="381" name="Google Shape;381;p33"/>
          <p:cNvSpPr/>
          <p:nvPr/>
        </p:nvSpPr>
        <p:spPr>
          <a:xfrm>
            <a:off x="498053" y="1114202"/>
            <a:ext cx="711548" cy="1250454"/>
          </a:xfrm>
          <a:custGeom>
            <a:rect b="b" l="l" r="r" t="t"/>
            <a:pathLst>
              <a:path extrusionOk="0" h="2500907" w="1423095">
                <a:moveTo>
                  <a:pt x="0" y="0"/>
                </a:moveTo>
                <a:lnTo>
                  <a:pt x="1423095" y="0"/>
                </a:lnTo>
                <a:lnTo>
                  <a:pt x="1423095" y="2500907"/>
                </a:lnTo>
                <a:lnTo>
                  <a:pt x="0" y="2500907"/>
                </a:lnTo>
                <a:lnTo>
                  <a:pt x="0" y="0"/>
                </a:lnTo>
                <a:close/>
              </a:path>
            </a:pathLst>
          </a:custGeom>
          <a:blipFill rotWithShape="1">
            <a:blip r:embed="rId5">
              <a:alphaModFix/>
            </a:blip>
            <a:stretch>
              <a:fillRect b="-217" l="0" r="0" t="-217"/>
            </a:stretch>
          </a:blipFill>
          <a:ln>
            <a:noFill/>
          </a:ln>
        </p:spPr>
      </p:sp>
      <p:grpSp>
        <p:nvGrpSpPr>
          <p:cNvPr id="382" name="Google Shape;382;p33"/>
          <p:cNvGrpSpPr/>
          <p:nvPr/>
        </p:nvGrpSpPr>
        <p:grpSpPr>
          <a:xfrm>
            <a:off x="1423020" y="1249337"/>
            <a:ext cx="1581225" cy="204788"/>
            <a:chOff x="0" y="-19050"/>
            <a:chExt cx="4216598" cy="546100"/>
          </a:xfrm>
        </p:grpSpPr>
        <p:sp>
          <p:nvSpPr>
            <p:cNvPr id="383" name="Google Shape;383;p33"/>
            <p:cNvSpPr/>
            <p:nvPr/>
          </p:nvSpPr>
          <p:spPr>
            <a:xfrm>
              <a:off x="0" y="0"/>
              <a:ext cx="4216598" cy="527050"/>
            </a:xfrm>
            <a:custGeom>
              <a:rect b="b" l="l" r="r" t="t"/>
              <a:pathLst>
                <a:path extrusionOk="0" h="527050" w="4216598">
                  <a:moveTo>
                    <a:pt x="0" y="0"/>
                  </a:moveTo>
                  <a:lnTo>
                    <a:pt x="4216598" y="0"/>
                  </a:lnTo>
                  <a:lnTo>
                    <a:pt x="4216598" y="527050"/>
                  </a:lnTo>
                  <a:lnTo>
                    <a:pt x="0" y="527050"/>
                  </a:lnTo>
                  <a:close/>
                </a:path>
              </a:pathLst>
            </a:custGeom>
            <a:solidFill>
              <a:srgbClr val="000000">
                <a:alpha val="0"/>
              </a:srgbClr>
            </a:solidFill>
            <a:ln>
              <a:noFill/>
            </a:ln>
          </p:spPr>
        </p:sp>
        <p:sp>
          <p:nvSpPr>
            <p:cNvPr id="384" name="Google Shape;384;p33"/>
            <p:cNvSpPr txBox="1"/>
            <p:nvPr/>
          </p:nvSpPr>
          <p:spPr>
            <a:xfrm>
              <a:off x="0" y="-19050"/>
              <a:ext cx="4216598" cy="546100"/>
            </a:xfrm>
            <a:prstGeom prst="rect">
              <a:avLst/>
            </a:prstGeom>
            <a:noFill/>
            <a:ln>
              <a:noFill/>
            </a:ln>
          </p:spPr>
          <p:txBody>
            <a:bodyPr anchorCtr="0" anchor="t" bIns="0" lIns="0" spcFirstLastPara="1" rIns="0" wrap="square" tIns="0">
              <a:noAutofit/>
            </a:bodyPr>
            <a:lstStyle/>
            <a:p>
              <a:pPr indent="0" lvl="0" marL="0" marR="0" rtl="0" algn="l">
                <a:lnSpc>
                  <a:spcPct val="125646"/>
                </a:lnSpc>
                <a:spcBef>
                  <a:spcPts val="0"/>
                </a:spcBef>
                <a:spcAft>
                  <a:spcPts val="0"/>
                </a:spcAft>
                <a:buNone/>
              </a:pPr>
              <a:r>
                <a:rPr b="1" i="0" lang="en" sz="1200" u="none" cap="none" strike="noStrike">
                  <a:solidFill>
                    <a:srgbClr val="E0E4E6"/>
                  </a:solidFill>
                  <a:latin typeface="Arimo"/>
                  <a:ea typeface="Arimo"/>
                  <a:cs typeface="Arimo"/>
                  <a:sym typeface="Arimo"/>
                </a:rPr>
                <a:t>User Input</a:t>
              </a:r>
              <a:endParaRPr sz="700"/>
            </a:p>
          </p:txBody>
        </p:sp>
      </p:grpSp>
      <p:grpSp>
        <p:nvGrpSpPr>
          <p:cNvPr id="385" name="Google Shape;385;p33"/>
          <p:cNvGrpSpPr/>
          <p:nvPr/>
        </p:nvGrpSpPr>
        <p:grpSpPr>
          <a:xfrm>
            <a:off x="1423020" y="1503759"/>
            <a:ext cx="3793926" cy="718617"/>
            <a:chOff x="0" y="-95250"/>
            <a:chExt cx="10117137" cy="1916312"/>
          </a:xfrm>
        </p:grpSpPr>
        <p:sp>
          <p:nvSpPr>
            <p:cNvPr id="386" name="Google Shape;386;p33"/>
            <p:cNvSpPr/>
            <p:nvPr/>
          </p:nvSpPr>
          <p:spPr>
            <a:xfrm>
              <a:off x="0" y="0"/>
              <a:ext cx="10117137" cy="1821062"/>
            </a:xfrm>
            <a:custGeom>
              <a:rect b="b" l="l" r="r" t="t"/>
              <a:pathLst>
                <a:path extrusionOk="0" h="1821062" w="10117137">
                  <a:moveTo>
                    <a:pt x="0" y="0"/>
                  </a:moveTo>
                  <a:lnTo>
                    <a:pt x="10117137" y="0"/>
                  </a:lnTo>
                  <a:lnTo>
                    <a:pt x="10117137" y="1821062"/>
                  </a:lnTo>
                  <a:lnTo>
                    <a:pt x="0" y="1821062"/>
                  </a:lnTo>
                  <a:close/>
                </a:path>
              </a:pathLst>
            </a:custGeom>
            <a:solidFill>
              <a:srgbClr val="000000">
                <a:alpha val="0"/>
              </a:srgbClr>
            </a:solidFill>
            <a:ln>
              <a:noFill/>
            </a:ln>
          </p:spPr>
        </p:sp>
        <p:sp>
          <p:nvSpPr>
            <p:cNvPr id="387" name="Google Shape;387;p33"/>
            <p:cNvSpPr txBox="1"/>
            <p:nvPr/>
          </p:nvSpPr>
          <p:spPr>
            <a:xfrm>
              <a:off x="0" y="-95250"/>
              <a:ext cx="10117137" cy="1916312"/>
            </a:xfrm>
            <a:prstGeom prst="rect">
              <a:avLst/>
            </a:prstGeom>
            <a:noFill/>
            <a:ln>
              <a:noFill/>
            </a:ln>
          </p:spPr>
          <p:txBody>
            <a:bodyPr anchorCtr="0" anchor="t" bIns="0" lIns="0" spcFirstLastPara="1" rIns="0" wrap="square" tIns="0">
              <a:noAutofit/>
            </a:bodyPr>
            <a:lstStyle/>
            <a:p>
              <a:pPr indent="0" lvl="0" marL="0" marR="0" rtl="0" algn="l">
                <a:lnSpc>
                  <a:spcPct val="162871"/>
                </a:lnSpc>
                <a:spcBef>
                  <a:spcPts val="0"/>
                </a:spcBef>
                <a:spcAft>
                  <a:spcPts val="0"/>
                </a:spcAft>
                <a:buNone/>
              </a:pPr>
              <a:r>
                <a:rPr b="0" i="0" lang="en" sz="1100" u="none" cap="none" strike="noStrike">
                  <a:solidFill>
                    <a:srgbClr val="E0E4E6"/>
                  </a:solidFill>
                  <a:latin typeface="Barlow"/>
                  <a:ea typeface="Barlow"/>
                  <a:cs typeface="Barlow"/>
                  <a:sym typeface="Barlow"/>
                </a:rPr>
                <a:t>The process begins with user input, triggering the LLM to generate the next part of the story. Average response time is 2-3 seconds.</a:t>
              </a:r>
              <a:endParaRPr sz="700"/>
            </a:p>
          </p:txBody>
        </p:sp>
      </p:grpSp>
      <p:sp>
        <p:nvSpPr>
          <p:cNvPr descr="preencoded.png" id="388" name="Google Shape;388;p33"/>
          <p:cNvSpPr/>
          <p:nvPr/>
        </p:nvSpPr>
        <p:spPr>
          <a:xfrm>
            <a:off x="498053" y="2364656"/>
            <a:ext cx="711548" cy="1250453"/>
          </a:xfrm>
          <a:custGeom>
            <a:rect b="b" l="l" r="r" t="t"/>
            <a:pathLst>
              <a:path extrusionOk="0" h="2500907" w="1423095">
                <a:moveTo>
                  <a:pt x="0" y="0"/>
                </a:moveTo>
                <a:lnTo>
                  <a:pt x="1423095" y="0"/>
                </a:lnTo>
                <a:lnTo>
                  <a:pt x="1423095" y="2500908"/>
                </a:lnTo>
                <a:lnTo>
                  <a:pt x="0" y="2500908"/>
                </a:lnTo>
                <a:lnTo>
                  <a:pt x="0" y="0"/>
                </a:lnTo>
                <a:close/>
              </a:path>
            </a:pathLst>
          </a:custGeom>
          <a:blipFill rotWithShape="1">
            <a:blip r:embed="rId6">
              <a:alphaModFix/>
            </a:blip>
            <a:stretch>
              <a:fillRect b="-217" l="0" r="0" t="-217"/>
            </a:stretch>
          </a:blipFill>
          <a:ln>
            <a:noFill/>
          </a:ln>
        </p:spPr>
      </p:sp>
      <p:grpSp>
        <p:nvGrpSpPr>
          <p:cNvPr id="389" name="Google Shape;389;p33"/>
          <p:cNvGrpSpPr/>
          <p:nvPr/>
        </p:nvGrpSpPr>
        <p:grpSpPr>
          <a:xfrm>
            <a:off x="1423020" y="2499792"/>
            <a:ext cx="1581225" cy="204788"/>
            <a:chOff x="0" y="-19050"/>
            <a:chExt cx="4216598" cy="546100"/>
          </a:xfrm>
        </p:grpSpPr>
        <p:sp>
          <p:nvSpPr>
            <p:cNvPr id="390" name="Google Shape;390;p33"/>
            <p:cNvSpPr/>
            <p:nvPr/>
          </p:nvSpPr>
          <p:spPr>
            <a:xfrm>
              <a:off x="0" y="0"/>
              <a:ext cx="4216598" cy="527050"/>
            </a:xfrm>
            <a:custGeom>
              <a:rect b="b" l="l" r="r" t="t"/>
              <a:pathLst>
                <a:path extrusionOk="0" h="527050" w="4216598">
                  <a:moveTo>
                    <a:pt x="0" y="0"/>
                  </a:moveTo>
                  <a:lnTo>
                    <a:pt x="4216598" y="0"/>
                  </a:lnTo>
                  <a:lnTo>
                    <a:pt x="4216598" y="527050"/>
                  </a:lnTo>
                  <a:lnTo>
                    <a:pt x="0" y="527050"/>
                  </a:lnTo>
                  <a:close/>
                </a:path>
              </a:pathLst>
            </a:custGeom>
            <a:solidFill>
              <a:srgbClr val="000000">
                <a:alpha val="0"/>
              </a:srgbClr>
            </a:solidFill>
            <a:ln>
              <a:noFill/>
            </a:ln>
          </p:spPr>
        </p:sp>
        <p:sp>
          <p:nvSpPr>
            <p:cNvPr id="391" name="Google Shape;391;p33"/>
            <p:cNvSpPr txBox="1"/>
            <p:nvPr/>
          </p:nvSpPr>
          <p:spPr>
            <a:xfrm>
              <a:off x="0" y="-19050"/>
              <a:ext cx="4216598" cy="546100"/>
            </a:xfrm>
            <a:prstGeom prst="rect">
              <a:avLst/>
            </a:prstGeom>
            <a:noFill/>
            <a:ln>
              <a:noFill/>
            </a:ln>
          </p:spPr>
          <p:txBody>
            <a:bodyPr anchorCtr="0" anchor="t" bIns="0" lIns="0" spcFirstLastPara="1" rIns="0" wrap="square" tIns="0">
              <a:noAutofit/>
            </a:bodyPr>
            <a:lstStyle/>
            <a:p>
              <a:pPr indent="0" lvl="0" marL="0" marR="0" rtl="0" algn="l">
                <a:lnSpc>
                  <a:spcPct val="125646"/>
                </a:lnSpc>
                <a:spcBef>
                  <a:spcPts val="0"/>
                </a:spcBef>
                <a:spcAft>
                  <a:spcPts val="0"/>
                </a:spcAft>
                <a:buNone/>
              </a:pPr>
              <a:r>
                <a:rPr b="1" i="0" lang="en" sz="1200" u="none" cap="none" strike="noStrike">
                  <a:solidFill>
                    <a:srgbClr val="E0E4E6"/>
                  </a:solidFill>
                  <a:latin typeface="Arimo"/>
                  <a:ea typeface="Arimo"/>
                  <a:cs typeface="Arimo"/>
                  <a:sym typeface="Arimo"/>
                </a:rPr>
                <a:t>Prompt Engineering</a:t>
              </a:r>
              <a:endParaRPr sz="700"/>
            </a:p>
          </p:txBody>
        </p:sp>
      </p:grpSp>
      <p:grpSp>
        <p:nvGrpSpPr>
          <p:cNvPr id="392" name="Google Shape;392;p33"/>
          <p:cNvGrpSpPr/>
          <p:nvPr/>
        </p:nvGrpSpPr>
        <p:grpSpPr>
          <a:xfrm>
            <a:off x="1423020" y="2754213"/>
            <a:ext cx="3793926" cy="718617"/>
            <a:chOff x="0" y="-95250"/>
            <a:chExt cx="10117137" cy="1916312"/>
          </a:xfrm>
        </p:grpSpPr>
        <p:sp>
          <p:nvSpPr>
            <p:cNvPr id="393" name="Google Shape;393;p33"/>
            <p:cNvSpPr/>
            <p:nvPr/>
          </p:nvSpPr>
          <p:spPr>
            <a:xfrm>
              <a:off x="0" y="0"/>
              <a:ext cx="10117137" cy="1821062"/>
            </a:xfrm>
            <a:custGeom>
              <a:rect b="b" l="l" r="r" t="t"/>
              <a:pathLst>
                <a:path extrusionOk="0" h="1821062" w="10117137">
                  <a:moveTo>
                    <a:pt x="0" y="0"/>
                  </a:moveTo>
                  <a:lnTo>
                    <a:pt x="10117137" y="0"/>
                  </a:lnTo>
                  <a:lnTo>
                    <a:pt x="10117137" y="1821062"/>
                  </a:lnTo>
                  <a:lnTo>
                    <a:pt x="0" y="1821062"/>
                  </a:lnTo>
                  <a:close/>
                </a:path>
              </a:pathLst>
            </a:custGeom>
            <a:solidFill>
              <a:srgbClr val="000000">
                <a:alpha val="0"/>
              </a:srgbClr>
            </a:solidFill>
            <a:ln>
              <a:noFill/>
            </a:ln>
          </p:spPr>
        </p:sp>
        <p:sp>
          <p:nvSpPr>
            <p:cNvPr id="394" name="Google Shape;394;p33"/>
            <p:cNvSpPr txBox="1"/>
            <p:nvPr/>
          </p:nvSpPr>
          <p:spPr>
            <a:xfrm>
              <a:off x="0" y="-95250"/>
              <a:ext cx="10117137" cy="1916312"/>
            </a:xfrm>
            <a:prstGeom prst="rect">
              <a:avLst/>
            </a:prstGeom>
            <a:noFill/>
            <a:ln>
              <a:noFill/>
            </a:ln>
          </p:spPr>
          <p:txBody>
            <a:bodyPr anchorCtr="0" anchor="t" bIns="0" lIns="0" spcFirstLastPara="1" rIns="0" wrap="square" tIns="0">
              <a:noAutofit/>
            </a:bodyPr>
            <a:lstStyle/>
            <a:p>
              <a:pPr indent="0" lvl="0" marL="0" marR="0" rtl="0" algn="l">
                <a:lnSpc>
                  <a:spcPct val="162871"/>
                </a:lnSpc>
                <a:spcBef>
                  <a:spcPts val="0"/>
                </a:spcBef>
                <a:spcAft>
                  <a:spcPts val="0"/>
                </a:spcAft>
                <a:buNone/>
              </a:pPr>
              <a:r>
                <a:rPr b="0" i="0" lang="en" sz="1100" u="none" cap="none" strike="noStrike">
                  <a:solidFill>
                    <a:srgbClr val="E0E4E6"/>
                  </a:solidFill>
                  <a:latin typeface="Barlow"/>
                  <a:ea typeface="Barlow"/>
                  <a:cs typeface="Barlow"/>
                  <a:sym typeface="Barlow"/>
                </a:rPr>
                <a:t>Prompt engineering guides the LLM’s creative output. Iterative refinement based on user feedback shapes the narrative.</a:t>
              </a:r>
              <a:endParaRPr sz="700"/>
            </a:p>
          </p:txBody>
        </p:sp>
      </p:grpSp>
      <p:sp>
        <p:nvSpPr>
          <p:cNvPr descr="preencoded.png" id="395" name="Google Shape;395;p33"/>
          <p:cNvSpPr/>
          <p:nvPr/>
        </p:nvSpPr>
        <p:spPr>
          <a:xfrm>
            <a:off x="498053" y="3615110"/>
            <a:ext cx="711548" cy="1022821"/>
          </a:xfrm>
          <a:custGeom>
            <a:rect b="b" l="l" r="r" t="t"/>
            <a:pathLst>
              <a:path extrusionOk="0" h="2045643" w="1423095">
                <a:moveTo>
                  <a:pt x="0" y="0"/>
                </a:moveTo>
                <a:lnTo>
                  <a:pt x="1423095" y="0"/>
                </a:lnTo>
                <a:lnTo>
                  <a:pt x="1423095" y="2045642"/>
                </a:lnTo>
                <a:lnTo>
                  <a:pt x="0" y="2045642"/>
                </a:lnTo>
                <a:lnTo>
                  <a:pt x="0" y="0"/>
                </a:lnTo>
                <a:close/>
              </a:path>
            </a:pathLst>
          </a:custGeom>
          <a:blipFill rotWithShape="1">
            <a:blip r:embed="rId7">
              <a:alphaModFix/>
            </a:blip>
            <a:stretch>
              <a:fillRect b="-190" l="0" r="0" t="-190"/>
            </a:stretch>
          </a:blipFill>
          <a:ln>
            <a:noFill/>
          </a:ln>
        </p:spPr>
      </p:sp>
      <p:grpSp>
        <p:nvGrpSpPr>
          <p:cNvPr id="396" name="Google Shape;396;p33"/>
          <p:cNvGrpSpPr/>
          <p:nvPr/>
        </p:nvGrpSpPr>
        <p:grpSpPr>
          <a:xfrm>
            <a:off x="1423020" y="3750246"/>
            <a:ext cx="1727151" cy="204788"/>
            <a:chOff x="0" y="-19050"/>
            <a:chExt cx="4605735" cy="546100"/>
          </a:xfrm>
        </p:grpSpPr>
        <p:sp>
          <p:nvSpPr>
            <p:cNvPr id="397" name="Google Shape;397;p33"/>
            <p:cNvSpPr/>
            <p:nvPr/>
          </p:nvSpPr>
          <p:spPr>
            <a:xfrm>
              <a:off x="0" y="0"/>
              <a:ext cx="4605735" cy="527050"/>
            </a:xfrm>
            <a:custGeom>
              <a:rect b="b" l="l" r="r" t="t"/>
              <a:pathLst>
                <a:path extrusionOk="0" h="527050" w="4605735">
                  <a:moveTo>
                    <a:pt x="0" y="0"/>
                  </a:moveTo>
                  <a:lnTo>
                    <a:pt x="4605735" y="0"/>
                  </a:lnTo>
                  <a:lnTo>
                    <a:pt x="4605735" y="527050"/>
                  </a:lnTo>
                  <a:lnTo>
                    <a:pt x="0" y="527050"/>
                  </a:lnTo>
                  <a:close/>
                </a:path>
              </a:pathLst>
            </a:custGeom>
            <a:solidFill>
              <a:srgbClr val="000000">
                <a:alpha val="0"/>
              </a:srgbClr>
            </a:solidFill>
            <a:ln>
              <a:noFill/>
            </a:ln>
          </p:spPr>
        </p:sp>
        <p:sp>
          <p:nvSpPr>
            <p:cNvPr id="398" name="Google Shape;398;p33"/>
            <p:cNvSpPr txBox="1"/>
            <p:nvPr/>
          </p:nvSpPr>
          <p:spPr>
            <a:xfrm>
              <a:off x="0" y="-19050"/>
              <a:ext cx="4605735" cy="546100"/>
            </a:xfrm>
            <a:prstGeom prst="rect">
              <a:avLst/>
            </a:prstGeom>
            <a:noFill/>
            <a:ln>
              <a:noFill/>
            </a:ln>
          </p:spPr>
          <p:txBody>
            <a:bodyPr anchorCtr="0" anchor="t" bIns="0" lIns="0" spcFirstLastPara="1" rIns="0" wrap="square" tIns="0">
              <a:noAutofit/>
            </a:bodyPr>
            <a:lstStyle/>
            <a:p>
              <a:pPr indent="0" lvl="0" marL="0" marR="0" rtl="0" algn="l">
                <a:lnSpc>
                  <a:spcPct val="125646"/>
                </a:lnSpc>
                <a:spcBef>
                  <a:spcPts val="0"/>
                </a:spcBef>
                <a:spcAft>
                  <a:spcPts val="0"/>
                </a:spcAft>
                <a:buNone/>
              </a:pPr>
              <a:r>
                <a:rPr b="1" i="0" lang="en" sz="1200" u="none" cap="none" strike="noStrike">
                  <a:solidFill>
                    <a:srgbClr val="E0E4E6"/>
                  </a:solidFill>
                  <a:latin typeface="Arimo"/>
                  <a:ea typeface="Arimo"/>
                  <a:cs typeface="Arimo"/>
                  <a:sym typeface="Arimo"/>
                </a:rPr>
                <a:t>Contextual Information</a:t>
              </a:r>
              <a:endParaRPr sz="700"/>
            </a:p>
          </p:txBody>
        </p:sp>
      </p:grpSp>
      <p:grpSp>
        <p:nvGrpSpPr>
          <p:cNvPr id="399" name="Google Shape;399;p33"/>
          <p:cNvGrpSpPr/>
          <p:nvPr/>
        </p:nvGrpSpPr>
        <p:grpSpPr>
          <a:xfrm>
            <a:off x="1423020" y="4004667"/>
            <a:ext cx="3793926" cy="490984"/>
            <a:chOff x="0" y="-95250"/>
            <a:chExt cx="10117137" cy="1309290"/>
          </a:xfrm>
        </p:grpSpPr>
        <p:sp>
          <p:nvSpPr>
            <p:cNvPr id="400" name="Google Shape;400;p33"/>
            <p:cNvSpPr/>
            <p:nvPr/>
          </p:nvSpPr>
          <p:spPr>
            <a:xfrm>
              <a:off x="0" y="0"/>
              <a:ext cx="10117137" cy="1214040"/>
            </a:xfrm>
            <a:custGeom>
              <a:rect b="b" l="l" r="r" t="t"/>
              <a:pathLst>
                <a:path extrusionOk="0" h="1214040" w="10117137">
                  <a:moveTo>
                    <a:pt x="0" y="0"/>
                  </a:moveTo>
                  <a:lnTo>
                    <a:pt x="10117137" y="0"/>
                  </a:lnTo>
                  <a:lnTo>
                    <a:pt x="10117137" y="1214040"/>
                  </a:lnTo>
                  <a:lnTo>
                    <a:pt x="0" y="1214040"/>
                  </a:lnTo>
                  <a:close/>
                </a:path>
              </a:pathLst>
            </a:custGeom>
            <a:solidFill>
              <a:srgbClr val="000000">
                <a:alpha val="0"/>
              </a:srgbClr>
            </a:solidFill>
            <a:ln>
              <a:noFill/>
            </a:ln>
          </p:spPr>
        </p:sp>
        <p:sp>
          <p:nvSpPr>
            <p:cNvPr id="401" name="Google Shape;401;p33"/>
            <p:cNvSpPr txBox="1"/>
            <p:nvPr/>
          </p:nvSpPr>
          <p:spPr>
            <a:xfrm>
              <a:off x="0" y="-95250"/>
              <a:ext cx="10117137" cy="1309290"/>
            </a:xfrm>
            <a:prstGeom prst="rect">
              <a:avLst/>
            </a:prstGeom>
            <a:noFill/>
            <a:ln>
              <a:noFill/>
            </a:ln>
          </p:spPr>
          <p:txBody>
            <a:bodyPr anchorCtr="0" anchor="t" bIns="0" lIns="0" spcFirstLastPara="1" rIns="0" wrap="square" tIns="0">
              <a:noAutofit/>
            </a:bodyPr>
            <a:lstStyle/>
            <a:p>
              <a:pPr indent="0" lvl="0" marL="0" marR="0" rtl="0" algn="l">
                <a:lnSpc>
                  <a:spcPct val="162871"/>
                </a:lnSpc>
                <a:spcBef>
                  <a:spcPts val="0"/>
                </a:spcBef>
                <a:spcAft>
                  <a:spcPts val="0"/>
                </a:spcAft>
                <a:buNone/>
              </a:pPr>
              <a:r>
                <a:rPr b="0" i="0" lang="en" sz="1100" u="none" cap="none" strike="noStrike">
                  <a:solidFill>
                    <a:srgbClr val="E0E4E6"/>
                  </a:solidFill>
                  <a:latin typeface="Barlow"/>
                  <a:ea typeface="Barlow"/>
                  <a:cs typeface="Barlow"/>
                  <a:sym typeface="Barlow"/>
                </a:rPr>
                <a:t>Contextual information and user preferences shape the narrative direction, providing personalized content.</a:t>
              </a:r>
              <a:endParaRPr sz="700"/>
            </a:p>
          </p:txBody>
        </p:sp>
      </p:gr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